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 National Curriculum in England, English programmes of study; Standards and Testing Agency teacher assessment guidance. Existing school examples retained from the supplied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914CB-62D1-4CC3-91F9-A917336685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5F41AB-7C50-4E67-9469-2D4D4540DC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BE542-A816-4C03-AE57-0693F42B1AB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C0CBAE-1BA3-4F56-A836-A0DAAB0BD10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298E3-B8E9-4CB4-AE72-5D7C024C6E4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10E30-F14A-4757-9AAE-00335EF16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B68F5-1D96-4A49-88A7-A9BA1074B9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0A49B-4676-4A28-BB86-1F1BC80F727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820CA2-3C69-40C2-846C-A9A6E904D03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CE147A-E774-4943-A173-E0709FFCB3E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BE225-E364-4939-860F-56D173AF7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buNone/>
              <a:defRPr sz="4000" b="1" cap="all"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F3AD42-BEE9-420A-BDE8-F72B291205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245328-BBDC-4D5F-B6E5-0C5E64A4302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1B7DB-B2D9-441F-B7F8-FDA70E480C7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BD6356-C902-4399-A9CE-55807420740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692AE-1239-4856-9021-009B669A7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D8E50-0C39-4214-A325-9BEF219ED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buNone/>
              <a:defRPr sz="2800"/>
            </a:lvl1pPr>
            <a:lvl2pPr>
              <a:buNone/>
              <a:defRPr sz="2400"/>
            </a:lvl2pPr>
            <a:lvl3pPr>
              <a:buNone/>
              <a:defRPr sz="2000"/>
            </a:lvl3pPr>
            <a:lvl4pPr>
              <a:buNone/>
              <a:defRPr sz="1800"/>
            </a:lvl4pPr>
            <a:lvl5pPr>
              <a:buNone/>
              <a:defRPr sz="1800"/>
            </a:lvl5pPr>
            <a:lvl6pPr>
              <a:buNone/>
              <a:defRPr sz="1800"/>
            </a:lvl6pPr>
            <a:lvl7pPr>
              <a:buNone/>
              <a:defRPr sz="1800"/>
            </a:lvl7pPr>
            <a:lvl8pPr>
              <a:buNone/>
              <a:defRPr sz="1800"/>
            </a:lvl8pPr>
            <a:lvl9pPr>
              <a:buNone/>
              <a:defRPr sz="18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42B070-7B97-4515-B41E-176BAF0214B5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buNone/>
              <a:defRPr sz="2800"/>
            </a:lvl1pPr>
            <a:lvl2pPr>
              <a:buNone/>
              <a:defRPr sz="2400"/>
            </a:lvl2pPr>
            <a:lvl3pPr>
              <a:buNone/>
              <a:defRPr sz="2000"/>
            </a:lvl3pPr>
            <a:lvl4pPr>
              <a:buNone/>
              <a:defRPr sz="1800"/>
            </a:lvl4pPr>
            <a:lvl5pPr>
              <a:buNone/>
              <a:defRPr sz="1800"/>
            </a:lvl5pPr>
            <a:lvl6pPr>
              <a:buNone/>
              <a:defRPr sz="1800"/>
            </a:lvl6pPr>
            <a:lvl7pPr>
              <a:buNone/>
              <a:defRPr sz="1800"/>
            </a:lvl7pPr>
            <a:lvl8pPr>
              <a:buNone/>
              <a:defRPr sz="1800"/>
            </a:lvl8pPr>
            <a:lvl9pPr>
              <a:buNone/>
              <a:defRPr sz="18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9A5595-2382-4330-87AC-8A12250A93E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123402-1E8F-418A-942B-1B2C21F6AB6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778919-B298-46AE-BD66-3F4844C76B1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97E26-2957-4DBF-94A0-E115D9FF5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buNone/>
              <a:defRPr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15A0C9-5E73-4310-9CA0-CD3B953A1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205C55-5305-448E-911A-7624979CC12B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buNone/>
              <a:defRPr sz="2400"/>
            </a:lvl1pPr>
            <a:lvl2pPr>
              <a:buNone/>
              <a:defRPr sz="2000"/>
            </a:lvl2pPr>
            <a:lvl3pPr>
              <a:buNone/>
              <a:defRPr sz="1800"/>
            </a:lvl3pPr>
            <a:lvl4pPr>
              <a:buNone/>
              <a:defRPr sz="1600"/>
            </a:lvl4pPr>
            <a:lvl5pPr>
              <a:buNone/>
              <a:defRPr sz="1600"/>
            </a:lvl5pPr>
            <a:lvl6pPr>
              <a:buNone/>
              <a:defRPr sz="1600"/>
            </a:lvl6pPr>
            <a:lvl7pPr>
              <a:buNone/>
              <a:defRPr sz="1600"/>
            </a:lvl7pPr>
            <a:lvl8pPr>
              <a:buNone/>
              <a:defRPr sz="1600"/>
            </a:lvl8pPr>
            <a:lvl9pPr>
              <a:buNone/>
              <a:defRPr sz="16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90B272-D2EF-49EE-8BBE-3E6C89E1AAB3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7A809-46AB-4A49-B694-C5F7DA8CD42D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buNone/>
              <a:defRPr sz="2400"/>
            </a:lvl1pPr>
            <a:lvl2pPr>
              <a:buNone/>
              <a:defRPr sz="2000"/>
            </a:lvl2pPr>
            <a:lvl3pPr>
              <a:buNone/>
              <a:defRPr sz="1800"/>
            </a:lvl3pPr>
            <a:lvl4pPr>
              <a:buNone/>
              <a:defRPr sz="1600"/>
            </a:lvl4pPr>
            <a:lvl5pPr>
              <a:buNone/>
              <a:defRPr sz="1600"/>
            </a:lvl5pPr>
            <a:lvl6pPr>
              <a:buNone/>
              <a:defRPr sz="1600"/>
            </a:lvl6pPr>
            <a:lvl7pPr>
              <a:buNone/>
              <a:defRPr sz="1600"/>
            </a:lvl7pPr>
            <a:lvl8pPr>
              <a:buNone/>
              <a:defRPr sz="1600"/>
            </a:lvl8pPr>
            <a:lvl9pPr>
              <a:buNone/>
              <a:defRPr sz="16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44ABC9-57FE-4AEC-9995-24C41666E0C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D93A15-F391-47BE-AE9D-A3D62EDA0CD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D8FD58-0CB7-41B4-AA50-E5DB0B2EE02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32A89-58AA-4385-95E5-5A2BD9740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A30264-B312-48F5-957C-1BDD2C0A5CF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BEAC88-1FFA-4995-9DE7-E79A44CA861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356F7F-2B0C-426E-8A40-51D9BDF3DE3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C75724-C556-4AC8-971F-C75257E66D1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80BD52-BC2A-484B-AD33-9E2F6D262AF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815C5-12F8-4664-9539-D8EEE2C8DE6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B03B5-F834-4892-B7EC-4FAF6822F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B6413-BC4F-4658-8A91-C58D38B647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buNone/>
              <a:defRPr sz="3200"/>
            </a:lvl1pPr>
            <a:lvl2pPr>
              <a:buNone/>
              <a:defRPr sz="2800"/>
            </a:lvl2pPr>
            <a:lvl3pPr>
              <a:buNone/>
              <a:defRPr sz="2400"/>
            </a:lvl3pPr>
            <a:lvl4pPr>
              <a:buNone/>
              <a:defRPr sz="2000"/>
            </a:lvl4pPr>
            <a:lvl5pPr>
              <a:buNone/>
              <a:defRPr sz="2000"/>
            </a:lvl5pPr>
            <a:lvl6pPr>
              <a:buNone/>
              <a:defRPr sz="2000"/>
            </a:lvl6pPr>
            <a:lvl7pPr>
              <a:buNone/>
              <a:defRPr sz="2000"/>
            </a:lvl7pPr>
            <a:lvl8pPr>
              <a:buNone/>
              <a:defRPr sz="2000"/>
            </a:lvl8pPr>
            <a:lvl9pPr>
              <a:buNone/>
              <a:defRPr sz="20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DB5CB9-E94F-45DD-9FFD-6CC532A89D34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690243-337D-46FC-ADDA-44621FD930A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EADCF5-41FD-461E-B017-704FF582334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5A1C15-18E5-4F03-B55C-7996B7B5F70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F04F6-DF0A-4E76-AC30-FA0B33EC9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43DA3F-0F85-4C21-BA4F-DBA879F2C3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6F3453-54CD-4164-8743-6B51F5BD59E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D1DE99-E7A3-4393-9A06-E9474084257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0CAB9C-2E0A-440F-B04B-63AD20F7D38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50C985-62FC-498D-897C-BCBD3D4C675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8A8BA-B7E2-4D23-8CE0-4B283F44B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D8394B-6FA1-4F05-AAEE-075A876566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ADFFAC-0F4B-4626-9362-3438812E2C9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82A85-3F4C-4CE6-BD7D-754700D8764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1CDAD-B803-481E-A9C9-D0A2F207BE1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AC3476-7D66-461F-B539-5DFD8C943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D5B47F-BFB2-4C3F-A6A4-DB41F7EDC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246F2-951C-44B0-929F-5FEEA29E3F2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BAA83-3524-45E5-9243-5D55D68865F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DA3DE-FD9D-44D3-A758-E23F0A3DA18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321FB4-36AC-4C1F-9E77-396BE2779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B9401B-9881-420D-84E1-68E443A268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F9E01B-5554-4648-ABBB-03B7FE08B684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t>9/16/2026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59F7CF-E3DD-4662-A201-B9CB48BE48C8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28946-C5F3-4B44-B3D1-CA03B9D4E283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342900" indent="-342900" algn="l" defTabSz="457200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lt"/>
          <a:cs typeface="+mn-lt"/>
        </a:defRPr>
      </a:lvl1pPr>
      <a:lvl2pPr marL="742950" indent="-285750" algn="l" defTabSz="457200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 defTabSz="457200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 defTabSz="457200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 defTabSz="457200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7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E544823-BD56-4986-8E01-1183F49D0EE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4160520" cy="6858000"/>
          </a:xfrm>
          <a:prstGeom prst="rect">
            <a:avLst/>
          </a:prstGeom>
          <a:solidFill>
            <a:srgbClr val="D3EBF4"/>
          </a:solidFill>
          <a:ln>
            <a:solidFill>
              <a:srgbClr val="D3EB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D746DE-05AF-47AE-AEE1-3141738F3645}"/>
              </a:ext>
            </a:extLst>
          </p:cNvPr>
          <p:cNvSpPr>
            <a:spLocks noGrp="1"/>
          </p:cNvSpPr>
          <p:nvPr/>
        </p:nvSpPr>
        <p:spPr>
          <a:xfrm>
            <a:off x="658368" y="731520"/>
            <a:ext cx="2834640" cy="2743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4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YEAR 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B4907D-887B-4862-BB28-507313F2DA75}"/>
              </a:ext>
            </a:extLst>
          </p:cNvPr>
          <p:cNvSpPr>
            <a:spLocks noGrp="1"/>
          </p:cNvSpPr>
          <p:nvPr/>
        </p:nvSpPr>
        <p:spPr>
          <a:xfrm>
            <a:off x="658368" y="1188720"/>
            <a:ext cx="3063240" cy="65836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42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English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C8BE3C-6FD6-4560-B0A4-D09EB6EBE874}"/>
              </a:ext>
            </a:extLst>
          </p:cNvPr>
          <p:cNvSpPr>
            <a:spLocks noGrp="1"/>
          </p:cNvSpPr>
          <p:nvPr/>
        </p:nvSpPr>
        <p:spPr>
          <a:xfrm>
            <a:off x="658368" y="2057400"/>
            <a:ext cx="2788920" cy="75713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100" b="0" dirty="0">
                <a:solidFill>
                  <a:srgbClr val="2B3742"/>
                </a:solidFill>
                <a:latin typeface="Aptos"/>
                <a:ea typeface="Aptos"/>
                <a:cs typeface="Aptos"/>
              </a:rPr>
              <a:t>What children learn, </a:t>
            </a:r>
            <a:r>
              <a:rPr lang="en-GB" sz="2100" b="0" dirty="0">
                <a:solidFill>
                  <a:srgbClr val="2B3742"/>
                </a:solidFill>
                <a:latin typeface="Aptos"/>
                <a:ea typeface="Aptos"/>
                <a:cs typeface="Aptos"/>
              </a:rPr>
              <a:t>and </a:t>
            </a:r>
            <a:r>
              <a:rPr sz="2100" b="0" dirty="0">
                <a:solidFill>
                  <a:srgbClr val="2B3742"/>
                </a:solidFill>
                <a:latin typeface="Aptos"/>
                <a:ea typeface="Aptos"/>
                <a:cs typeface="Aptos"/>
              </a:rPr>
              <a:t>how we teach</a:t>
            </a:r>
            <a:r>
              <a:rPr lang="en-GB" sz="21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 it</a:t>
            </a:r>
            <a:endParaRPr sz="2100" b="0" dirty="0">
              <a:solidFill>
                <a:srgbClr val="2B3742"/>
              </a:solidFill>
              <a:latin typeface="Aptos"/>
              <a:ea typeface="Aptos"/>
              <a:cs typeface="Apto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FA6A8C-9EBD-42E5-A304-BE9683C56697}"/>
              </a:ext>
            </a:extLst>
          </p:cNvPr>
          <p:cNvSpPr>
            <a:spLocks noGrp="1"/>
          </p:cNvSpPr>
          <p:nvPr/>
        </p:nvSpPr>
        <p:spPr>
          <a:xfrm>
            <a:off x="658368" y="4498848"/>
            <a:ext cx="2057400" cy="73152"/>
          </a:xfrm>
          <a:prstGeom prst="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43E933-B61E-4072-971E-6BD14196738B}"/>
              </a:ext>
            </a:extLst>
          </p:cNvPr>
          <p:cNvSpPr>
            <a:spLocks noGrp="1"/>
          </p:cNvSpPr>
          <p:nvPr/>
        </p:nvSpPr>
        <p:spPr>
          <a:xfrm>
            <a:off x="658368" y="4736592"/>
            <a:ext cx="1828800" cy="31085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300" b="1" dirty="0">
                <a:solidFill>
                  <a:srgbClr val="5E707C"/>
                </a:solidFill>
                <a:latin typeface="Aptos"/>
                <a:ea typeface="Aptos"/>
                <a:cs typeface="Aptos"/>
              </a:rPr>
              <a:t>202</a:t>
            </a:r>
            <a:r>
              <a:rPr lang="en-US" sz="1300" b="1" dirty="0">
                <a:solidFill>
                  <a:srgbClr val="5E707C"/>
                </a:solidFill>
                <a:latin typeface="Aptos"/>
                <a:ea typeface="Aptos"/>
                <a:cs typeface="Aptos"/>
              </a:rPr>
              <a:t>6</a:t>
            </a:r>
            <a:r>
              <a:rPr sz="1300" b="1" dirty="0">
                <a:solidFill>
                  <a:srgbClr val="5E707C"/>
                </a:solidFill>
                <a:latin typeface="Aptos"/>
                <a:ea typeface="Aptos"/>
                <a:cs typeface="Aptos"/>
              </a:rPr>
              <a:t>–2</a:t>
            </a:r>
            <a:r>
              <a:rPr lang="en-US" sz="1300" b="1" dirty="0">
                <a:solidFill>
                  <a:srgbClr val="5E707C"/>
                </a:solidFill>
                <a:latin typeface="Aptos"/>
                <a:ea typeface="Aptos"/>
                <a:cs typeface="Aptos"/>
              </a:rPr>
              <a:t>7</a:t>
            </a:r>
            <a:endParaRPr sz="1300" b="1" dirty="0">
              <a:solidFill>
                <a:srgbClr val="5E707C"/>
              </a:solidFill>
              <a:latin typeface="Aptos"/>
              <a:ea typeface="Aptos"/>
              <a:cs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886982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636D84B-DF8D-454F-B0AD-7A07B9F56BD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DA4589-1E31-4239-A4D6-942A0F5B7C16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YEAR 2 ENGLISH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B60BCC-2DF5-4FF7-87B0-12724CADC080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Today’s focus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874BFA-4B45-42C3-B749-F5D4C1FA206E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3FC3C1D-EEF3-47A6-874D-BFB1D631B7DE}"/>
              </a:ext>
            </a:extLst>
          </p:cNvPr>
          <p:cNvSpPr>
            <a:spLocks noGrp="1"/>
          </p:cNvSpPr>
          <p:nvPr/>
        </p:nvSpPr>
        <p:spPr>
          <a:xfrm>
            <a:off x="640080" y="1554480"/>
            <a:ext cx="3520440" cy="356616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22A5EA1-BE6E-42A1-B937-A67887855FCF}"/>
              </a:ext>
            </a:extLst>
          </p:cNvPr>
          <p:cNvSpPr>
            <a:spLocks noGrp="1"/>
          </p:cNvSpPr>
          <p:nvPr/>
        </p:nvSpPr>
        <p:spPr>
          <a:xfrm>
            <a:off x="640080" y="1554480"/>
            <a:ext cx="91440" cy="356616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472CD8-55B6-4813-9B58-32D5BBDEC311}"/>
              </a:ext>
            </a:extLst>
          </p:cNvPr>
          <p:cNvSpPr>
            <a:spLocks noGrp="1"/>
          </p:cNvSpPr>
          <p:nvPr/>
        </p:nvSpPr>
        <p:spPr>
          <a:xfrm>
            <a:off x="896112" y="1755648"/>
            <a:ext cx="306324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1  The curriculum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0F03D8-B6CF-4913-9589-0CA329F508FE}"/>
              </a:ext>
            </a:extLst>
          </p:cNvPr>
          <p:cNvSpPr>
            <a:spLocks noGrp="1"/>
          </p:cNvSpPr>
          <p:nvPr/>
        </p:nvSpPr>
        <p:spPr>
          <a:xfrm>
            <a:off x="896112" y="2194560"/>
            <a:ext cx="3063240" cy="27889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The key knowledge and skills children develop across spoken language, reading and writing.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5F69D34-38BE-4B7C-A087-8AE338590448}"/>
              </a:ext>
            </a:extLst>
          </p:cNvPr>
          <p:cNvSpPr>
            <a:spLocks noGrp="1"/>
          </p:cNvSpPr>
          <p:nvPr/>
        </p:nvSpPr>
        <p:spPr>
          <a:xfrm>
            <a:off x="4334256" y="1554480"/>
            <a:ext cx="3520440" cy="356616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E33F1E-6B4C-487E-8322-2D840F46ED88}"/>
              </a:ext>
            </a:extLst>
          </p:cNvPr>
          <p:cNvSpPr>
            <a:spLocks noGrp="1"/>
          </p:cNvSpPr>
          <p:nvPr/>
        </p:nvSpPr>
        <p:spPr>
          <a:xfrm>
            <a:off x="4334256" y="1554480"/>
            <a:ext cx="91440" cy="3566160"/>
          </a:xfrm>
          <a:prstGeom prst="round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7F0744-092E-4D32-B064-DC69A1D32EC8}"/>
              </a:ext>
            </a:extLst>
          </p:cNvPr>
          <p:cNvSpPr>
            <a:spLocks noGrp="1"/>
          </p:cNvSpPr>
          <p:nvPr/>
        </p:nvSpPr>
        <p:spPr>
          <a:xfrm>
            <a:off x="4590288" y="1755648"/>
            <a:ext cx="306324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2  Classroom practice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373E56-D1FF-4A8F-BB62-CFA052E40485}"/>
              </a:ext>
            </a:extLst>
          </p:cNvPr>
          <p:cNvSpPr>
            <a:spLocks noGrp="1"/>
          </p:cNvSpPr>
          <p:nvPr/>
        </p:nvSpPr>
        <p:spPr>
          <a:xfrm>
            <a:off x="4590288" y="2194560"/>
            <a:ext cx="3063240" cy="27889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How high-quality texts, purposeful talk and a clear writing process support progress.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D399187-1972-44D7-BED7-74302B531D44}"/>
              </a:ext>
            </a:extLst>
          </p:cNvPr>
          <p:cNvSpPr>
            <a:spLocks noGrp="1"/>
          </p:cNvSpPr>
          <p:nvPr/>
        </p:nvSpPr>
        <p:spPr>
          <a:xfrm>
            <a:off x="8028431" y="1554480"/>
            <a:ext cx="3520440" cy="356616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47FB4B2-F767-4EA9-810C-BDC33AA7B436}"/>
              </a:ext>
            </a:extLst>
          </p:cNvPr>
          <p:cNvSpPr>
            <a:spLocks noGrp="1"/>
          </p:cNvSpPr>
          <p:nvPr/>
        </p:nvSpPr>
        <p:spPr>
          <a:xfrm>
            <a:off x="8028431" y="1554480"/>
            <a:ext cx="91440" cy="3566160"/>
          </a:xfrm>
          <a:prstGeom prst="roundRect">
            <a:avLst/>
          </a:prstGeom>
          <a:solidFill>
            <a:srgbClr val="F0B949"/>
          </a:solidFill>
          <a:ln>
            <a:solidFill>
              <a:srgbClr val="F0B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E48FBCB-9885-43A5-ACEB-2E56AC0E6E30}"/>
              </a:ext>
            </a:extLst>
          </p:cNvPr>
          <p:cNvSpPr>
            <a:spLocks noGrp="1"/>
          </p:cNvSpPr>
          <p:nvPr/>
        </p:nvSpPr>
        <p:spPr>
          <a:xfrm>
            <a:off x="8284463" y="1755648"/>
            <a:ext cx="306324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3  Assessment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7407912-1D72-4C62-B187-D971898BCE9D}"/>
              </a:ext>
            </a:extLst>
          </p:cNvPr>
          <p:cNvSpPr>
            <a:spLocks noGrp="1"/>
          </p:cNvSpPr>
          <p:nvPr/>
        </p:nvSpPr>
        <p:spPr>
          <a:xfrm>
            <a:off x="8284463" y="2194560"/>
            <a:ext cx="3063240" cy="27889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How teachers build a rounded picture over time and describe children’s attainment.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E8AC5A1-DE3E-401D-A2CC-A9E83132314E}"/>
              </a:ext>
            </a:extLst>
          </p:cNvPr>
          <p:cNvSpPr>
            <a:spLocks noGrp="1"/>
          </p:cNvSpPr>
          <p:nvPr/>
        </p:nvSpPr>
        <p:spPr>
          <a:xfrm>
            <a:off x="777240" y="5623560"/>
            <a:ext cx="10698480" cy="4114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9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The aim: shared expectations and consistent language across Year 2.</a:t>
            </a:r>
          </a:p>
        </p:txBody>
      </p:sp>
    </p:spTree>
    <p:extLst>
      <p:ext uri="{BB962C8B-B14F-4D97-AF65-F5344CB8AC3E}">
        <p14:creationId xmlns:p14="http://schemas.microsoft.com/office/powerpoint/2010/main" val="1406977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82630B-3192-4F02-A3BD-73B0AD8F836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081FA3-B9AC-4009-B7E6-495225EA3D93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YEAR 2 ENGLISH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9D563E-D59D-4B84-BB2A-27B57C1960DC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The English curriculum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5424F1-86D0-4AD7-B173-394698844B3A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325BDE2-BEDC-4BC1-8CB6-E4CC7250A0A7}"/>
              </a:ext>
            </a:extLst>
          </p:cNvPr>
          <p:cNvSpPr>
            <a:spLocks noGrp="1"/>
          </p:cNvSpPr>
          <p:nvPr/>
        </p:nvSpPr>
        <p:spPr>
          <a:xfrm>
            <a:off x="640080" y="1508760"/>
            <a:ext cx="3520440" cy="320040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47E18B3-E5A4-4C9B-84F4-07B36D4E55EE}"/>
              </a:ext>
            </a:extLst>
          </p:cNvPr>
          <p:cNvSpPr>
            <a:spLocks noGrp="1"/>
          </p:cNvSpPr>
          <p:nvPr/>
        </p:nvSpPr>
        <p:spPr>
          <a:xfrm>
            <a:off x="640080" y="1508760"/>
            <a:ext cx="91440" cy="320040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52FF-38E0-4871-AF18-E2500F682573}"/>
              </a:ext>
            </a:extLst>
          </p:cNvPr>
          <p:cNvSpPr>
            <a:spLocks noGrp="1"/>
          </p:cNvSpPr>
          <p:nvPr/>
        </p:nvSpPr>
        <p:spPr>
          <a:xfrm>
            <a:off x="896112" y="1709928"/>
            <a:ext cx="306324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Spoken language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9AE0F9-6E26-474E-8692-E9B18F4CC0F7}"/>
              </a:ext>
            </a:extLst>
          </p:cNvPr>
          <p:cNvSpPr>
            <a:spLocks noGrp="1"/>
          </p:cNvSpPr>
          <p:nvPr/>
        </p:nvSpPr>
        <p:spPr>
          <a:xfrm>
            <a:off x="896112" y="2148839"/>
            <a:ext cx="3063240" cy="24231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Listening, responding, explaining ideas and taking part in purposeful discussion.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AEA67D0-25B4-4E07-A015-7F173BFF202A}"/>
              </a:ext>
            </a:extLst>
          </p:cNvPr>
          <p:cNvSpPr>
            <a:spLocks noGrp="1"/>
          </p:cNvSpPr>
          <p:nvPr/>
        </p:nvSpPr>
        <p:spPr>
          <a:xfrm>
            <a:off x="4334256" y="1508760"/>
            <a:ext cx="3520440" cy="320040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E2A9FD2-652E-446B-8999-2579E09BAA45}"/>
              </a:ext>
            </a:extLst>
          </p:cNvPr>
          <p:cNvSpPr>
            <a:spLocks noGrp="1"/>
          </p:cNvSpPr>
          <p:nvPr/>
        </p:nvSpPr>
        <p:spPr>
          <a:xfrm>
            <a:off x="4334256" y="1508760"/>
            <a:ext cx="91440" cy="3200400"/>
          </a:xfrm>
          <a:prstGeom prst="round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DEF902-9B80-4F19-9877-A11F770FCA5E}"/>
              </a:ext>
            </a:extLst>
          </p:cNvPr>
          <p:cNvSpPr>
            <a:spLocks noGrp="1"/>
          </p:cNvSpPr>
          <p:nvPr/>
        </p:nvSpPr>
        <p:spPr>
          <a:xfrm>
            <a:off x="4590288" y="1709928"/>
            <a:ext cx="306324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Reading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7D75ED1-B568-4D1D-984D-53E45E8C1F5B}"/>
              </a:ext>
            </a:extLst>
          </p:cNvPr>
          <p:cNvSpPr>
            <a:spLocks noGrp="1"/>
          </p:cNvSpPr>
          <p:nvPr/>
        </p:nvSpPr>
        <p:spPr>
          <a:xfrm>
            <a:off x="4590288" y="2148839"/>
            <a:ext cx="3063240" cy="24231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Accurate word reading, fluency and comprehension.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8858258-9533-43BE-8A1F-0EBC238F1697}"/>
              </a:ext>
            </a:extLst>
          </p:cNvPr>
          <p:cNvSpPr>
            <a:spLocks noGrp="1"/>
          </p:cNvSpPr>
          <p:nvPr/>
        </p:nvSpPr>
        <p:spPr>
          <a:xfrm>
            <a:off x="8028431" y="1508760"/>
            <a:ext cx="3520440" cy="320040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86DF83B-E3A5-434F-A621-367C7D0979AC}"/>
              </a:ext>
            </a:extLst>
          </p:cNvPr>
          <p:cNvSpPr>
            <a:spLocks noGrp="1"/>
          </p:cNvSpPr>
          <p:nvPr/>
        </p:nvSpPr>
        <p:spPr>
          <a:xfrm>
            <a:off x="8028431" y="1508760"/>
            <a:ext cx="91440" cy="3200400"/>
          </a:xfrm>
          <a:prstGeom prst="roundRect">
            <a:avLst/>
          </a:prstGeom>
          <a:solidFill>
            <a:srgbClr val="F0B949"/>
          </a:solidFill>
          <a:ln>
            <a:solidFill>
              <a:srgbClr val="F0B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5C11F4-97F7-48E5-A42A-1739BD18E73F}"/>
              </a:ext>
            </a:extLst>
          </p:cNvPr>
          <p:cNvSpPr>
            <a:spLocks noGrp="1"/>
          </p:cNvSpPr>
          <p:nvPr/>
        </p:nvSpPr>
        <p:spPr>
          <a:xfrm>
            <a:off x="8284463" y="1709928"/>
            <a:ext cx="306324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Writing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0DE974E-4B18-44D8-B7C0-7FF1A5FA3703}"/>
              </a:ext>
            </a:extLst>
          </p:cNvPr>
          <p:cNvSpPr>
            <a:spLocks noGrp="1"/>
          </p:cNvSpPr>
          <p:nvPr/>
        </p:nvSpPr>
        <p:spPr>
          <a:xfrm>
            <a:off x="8284463" y="2148839"/>
            <a:ext cx="3063240" cy="24231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Transcription, composition, vocabulary, grammar and punctuation.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17E6E19-78DD-4B33-B57E-EAC84C47F29D}"/>
              </a:ext>
            </a:extLst>
          </p:cNvPr>
          <p:cNvSpPr>
            <a:spLocks noGrp="1"/>
          </p:cNvSpPr>
          <p:nvPr/>
        </p:nvSpPr>
        <p:spPr>
          <a:xfrm>
            <a:off x="1051560" y="5257800"/>
            <a:ext cx="10104120" cy="45720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2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Spoken language runs through every subject and supports both reading and writing.</a:t>
            </a:r>
          </a:p>
        </p:txBody>
      </p:sp>
    </p:spTree>
    <p:extLst>
      <p:ext uri="{BB962C8B-B14F-4D97-AF65-F5344CB8AC3E}">
        <p14:creationId xmlns:p14="http://schemas.microsoft.com/office/powerpoint/2010/main" val="365374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DEAFA5-400E-4B8C-A48C-A59A21306A2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ADA61C-1FB9-478B-9563-EC7FB76FE707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SPOKEN LANGUAGE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922AF5-C038-4CD0-866D-CDEE9EEC184D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Spoken language underpins learning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45EBB9-7720-4640-B472-7F7663FE394A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9210C-7C06-4C6C-AA83-C57B0A413907}"/>
              </a:ext>
            </a:extLst>
          </p:cNvPr>
          <p:cNvSpPr>
            <a:spLocks noGrp="1"/>
          </p:cNvSpPr>
          <p:nvPr/>
        </p:nvSpPr>
        <p:spPr>
          <a:xfrm>
            <a:off x="658368" y="1508760"/>
            <a:ext cx="4754880" cy="56692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Children need regular opportunities to: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D46100-C8FF-4D46-A409-257218EEAE35}"/>
              </a:ext>
            </a:extLst>
          </p:cNvPr>
          <p:cNvSpPr>
            <a:spLocks noGrp="1"/>
          </p:cNvSpPr>
          <p:nvPr/>
        </p:nvSpPr>
        <p:spPr>
          <a:xfrm>
            <a:off x="685800" y="2176272"/>
            <a:ext cx="4846320" cy="315468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000"/>
              </a:spcAft>
              <a:buNone/>
              <a:defRPr sz="20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listen and respond to others</a:t>
            </a:r>
          </a:p>
          <a:p>
            <a:pPr>
              <a:spcAft>
                <a:spcPts val="1000"/>
              </a:spcAft>
              <a:buNone/>
              <a:defRPr sz="20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explain their thinking clearly</a:t>
            </a:r>
          </a:p>
          <a:p>
            <a:pPr>
              <a:spcAft>
                <a:spcPts val="1000"/>
              </a:spcAft>
              <a:buNone/>
              <a:defRPr sz="20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build on a partner’s idea</a:t>
            </a:r>
          </a:p>
          <a:p>
            <a:pPr>
              <a:spcAft>
                <a:spcPts val="1000"/>
              </a:spcAft>
              <a:buNone/>
              <a:defRPr sz="20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ask relevant questions</a:t>
            </a:r>
          </a:p>
          <a:p>
            <a:pPr>
              <a:spcAft>
                <a:spcPts val="1000"/>
              </a:spcAft>
              <a:buNone/>
              <a:defRPr sz="20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use new vocabulary in context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8D8A2AB-92C9-4162-96E3-8907BD7138C4}"/>
              </a:ext>
            </a:extLst>
          </p:cNvPr>
          <p:cNvSpPr>
            <a:spLocks noGrp="1"/>
          </p:cNvSpPr>
          <p:nvPr/>
        </p:nvSpPr>
        <p:spPr>
          <a:xfrm>
            <a:off x="5897880" y="1508760"/>
            <a:ext cx="5440680" cy="4160520"/>
          </a:xfrm>
          <a:prstGeom prst="roundRect">
            <a:avLst/>
          </a:prstGeom>
          <a:solidFill>
            <a:srgbClr val="D3EBF4"/>
          </a:solidFill>
          <a:ln>
            <a:solidFill>
              <a:srgbClr val="D3EB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49B0DC-A1E5-4EDA-98FA-F2E96A0D5257}"/>
              </a:ext>
            </a:extLst>
          </p:cNvPr>
          <p:cNvSpPr>
            <a:spLocks noGrp="1"/>
          </p:cNvSpPr>
          <p:nvPr/>
        </p:nvSpPr>
        <p:spPr>
          <a:xfrm>
            <a:off x="6263640" y="1847088"/>
            <a:ext cx="4663440" cy="3200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What this sounds like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B03C34-A719-460C-A700-43B69B5CBC20}"/>
              </a:ext>
            </a:extLst>
          </p:cNvPr>
          <p:cNvSpPr>
            <a:spLocks noGrp="1"/>
          </p:cNvSpPr>
          <p:nvPr/>
        </p:nvSpPr>
        <p:spPr>
          <a:xfrm>
            <a:off x="6263640" y="2331720"/>
            <a:ext cx="4572000" cy="26517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2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“I agree because…”
“Another possibility is…”
“The evidence in the text suggests…”
“I would like to add…”</a:t>
            </a:r>
          </a:p>
        </p:txBody>
      </p:sp>
    </p:spTree>
    <p:extLst>
      <p:ext uri="{BB962C8B-B14F-4D97-AF65-F5344CB8AC3E}">
        <p14:creationId xmlns:p14="http://schemas.microsoft.com/office/powerpoint/2010/main" val="1297928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69AFA4B-7C9F-4F05-8AA2-61C59516DA3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B52C7D-E75B-4C0E-B0BA-61C44BB57384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READING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7299E1-765E-4E8B-BE96-D133ACAFBAFB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Reading has two connected strands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083106-29CE-4968-8FAE-117F308C192A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44A4BC8-5F3A-4D04-A6AB-CBF1636E48BF}"/>
              </a:ext>
            </a:extLst>
          </p:cNvPr>
          <p:cNvSpPr>
            <a:spLocks noGrp="1"/>
          </p:cNvSpPr>
          <p:nvPr/>
        </p:nvSpPr>
        <p:spPr>
          <a:xfrm>
            <a:off x="777240" y="1572768"/>
            <a:ext cx="5166360" cy="342900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FA77AC3-C6C8-45C5-951A-C2DA96A1D29C}"/>
              </a:ext>
            </a:extLst>
          </p:cNvPr>
          <p:cNvSpPr>
            <a:spLocks noGrp="1"/>
          </p:cNvSpPr>
          <p:nvPr/>
        </p:nvSpPr>
        <p:spPr>
          <a:xfrm>
            <a:off x="777240" y="1572768"/>
            <a:ext cx="91440" cy="342900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DFBA4E-0769-4FC1-B064-985E16C395A5}"/>
              </a:ext>
            </a:extLst>
          </p:cNvPr>
          <p:cNvSpPr>
            <a:spLocks noGrp="1"/>
          </p:cNvSpPr>
          <p:nvPr/>
        </p:nvSpPr>
        <p:spPr>
          <a:xfrm>
            <a:off x="1033271" y="1773936"/>
            <a:ext cx="470916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Word reading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DEDCCF-1A1C-4B9E-A6C2-307F3D895D00}"/>
              </a:ext>
            </a:extLst>
          </p:cNvPr>
          <p:cNvSpPr>
            <a:spLocks noGrp="1"/>
          </p:cNvSpPr>
          <p:nvPr/>
        </p:nvSpPr>
        <p:spPr>
          <a:xfrm>
            <a:off x="1033271" y="2212848"/>
            <a:ext cx="4709160" cy="26517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0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Children apply phonics, recognise common exception words and develop increasing fluency.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E63F130-A746-4B0F-A9A8-51E890DE1FE3}"/>
              </a:ext>
            </a:extLst>
          </p:cNvPr>
          <p:cNvSpPr>
            <a:spLocks noGrp="1"/>
          </p:cNvSpPr>
          <p:nvPr/>
        </p:nvSpPr>
        <p:spPr>
          <a:xfrm>
            <a:off x="6245352" y="1572768"/>
            <a:ext cx="5166360" cy="342900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682D8B8-11A9-4D2E-B632-69748D3FC559}"/>
              </a:ext>
            </a:extLst>
          </p:cNvPr>
          <p:cNvSpPr>
            <a:spLocks noGrp="1"/>
          </p:cNvSpPr>
          <p:nvPr/>
        </p:nvSpPr>
        <p:spPr>
          <a:xfrm>
            <a:off x="6245352" y="1572768"/>
            <a:ext cx="91440" cy="3429000"/>
          </a:xfrm>
          <a:prstGeom prst="round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BCC288-1A7E-4F0B-9F87-D4A2A49BC1AB}"/>
              </a:ext>
            </a:extLst>
          </p:cNvPr>
          <p:cNvSpPr>
            <a:spLocks noGrp="1"/>
          </p:cNvSpPr>
          <p:nvPr/>
        </p:nvSpPr>
        <p:spPr>
          <a:xfrm>
            <a:off x="6501384" y="1773936"/>
            <a:ext cx="470916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Comprehension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4C7BEE1-7DA3-4BBD-AFF4-F24200DDC58B}"/>
              </a:ext>
            </a:extLst>
          </p:cNvPr>
          <p:cNvSpPr>
            <a:spLocks noGrp="1"/>
          </p:cNvSpPr>
          <p:nvPr/>
        </p:nvSpPr>
        <p:spPr>
          <a:xfrm>
            <a:off x="6501384" y="2212848"/>
            <a:ext cx="4709160" cy="26517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0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Children understand, discuss and respond to texts that become increasingly rich and varied.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AF6D71-D991-485A-9CB0-206369D5B5E9}"/>
              </a:ext>
            </a:extLst>
          </p:cNvPr>
          <p:cNvSpPr>
            <a:spLocks noGrp="1"/>
          </p:cNvSpPr>
          <p:nvPr/>
        </p:nvSpPr>
        <p:spPr>
          <a:xfrm>
            <a:off x="1005840" y="5413248"/>
            <a:ext cx="10149840" cy="4114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21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Fluency frees children to focus their attention on meaning.</a:t>
            </a:r>
          </a:p>
        </p:txBody>
      </p:sp>
    </p:spTree>
    <p:extLst>
      <p:ext uri="{BB962C8B-B14F-4D97-AF65-F5344CB8AC3E}">
        <p14:creationId xmlns:p14="http://schemas.microsoft.com/office/powerpoint/2010/main" val="2140532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DE29A5-DDBD-4A38-A055-E0F0C535AFA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3D578C-9E27-402B-A71D-854F0D43F784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READING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17BA44-26C4-4890-8D28-779FB36EDE72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Word reading: expected by the end of Year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F261CC-57AA-4864-BB19-5F1235441BB0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561559-64FB-4DF7-AB95-D6D1E6EA510F}"/>
              </a:ext>
            </a:extLst>
          </p:cNvPr>
          <p:cNvSpPr>
            <a:spLocks noGrp="1"/>
          </p:cNvSpPr>
          <p:nvPr/>
        </p:nvSpPr>
        <p:spPr>
          <a:xfrm>
            <a:off x="685800" y="1508760"/>
            <a:ext cx="6858000" cy="438912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000"/>
              </a:spcAft>
              <a:buNone/>
              <a:defRPr sz="20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read most two-syllable and multi-syllable words accurately</a:t>
            </a:r>
          </a:p>
          <a:p>
            <a:pPr>
              <a:spcAft>
                <a:spcPts val="1000"/>
              </a:spcAft>
              <a:buNone/>
              <a:defRPr sz="20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read most words containing common suffixes</a:t>
            </a:r>
          </a:p>
          <a:p>
            <a:pPr>
              <a:spcAft>
                <a:spcPts val="1000"/>
              </a:spcAft>
              <a:buNone/>
              <a:defRPr sz="20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read most common exception words</a:t>
            </a:r>
          </a:p>
          <a:p>
            <a:pPr>
              <a:spcAft>
                <a:spcPts val="1000"/>
              </a:spcAft>
              <a:buNone/>
              <a:defRPr sz="20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read familiar texts accurately and fluently</a:t>
            </a:r>
          </a:p>
          <a:p>
            <a:pPr>
              <a:spcAft>
                <a:spcPts val="1000"/>
              </a:spcAft>
              <a:buNone/>
              <a:defRPr sz="20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sound out unfamiliar words accurately without undue hesitation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A48B899-72A2-4B95-9176-DAD2A40E683D}"/>
              </a:ext>
            </a:extLst>
          </p:cNvPr>
          <p:cNvSpPr>
            <a:spLocks noGrp="1"/>
          </p:cNvSpPr>
          <p:nvPr/>
        </p:nvSpPr>
        <p:spPr>
          <a:xfrm>
            <a:off x="7818120" y="1572768"/>
            <a:ext cx="3429000" cy="3383280"/>
          </a:xfrm>
          <a:prstGeom prst="roundRect">
            <a:avLst/>
          </a:prstGeom>
          <a:solidFill>
            <a:srgbClr val="D3EBF4"/>
          </a:solidFill>
          <a:ln>
            <a:solidFill>
              <a:srgbClr val="D3EB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EDC1AA-4B65-4E02-9C00-525F39761E80}"/>
              </a:ext>
            </a:extLst>
          </p:cNvPr>
          <p:cNvSpPr>
            <a:spLocks noGrp="1"/>
          </p:cNvSpPr>
          <p:nvPr/>
        </p:nvSpPr>
        <p:spPr>
          <a:xfrm>
            <a:off x="8138160" y="1874519"/>
            <a:ext cx="2788920" cy="3657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A useful distinction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840A4E-2ED9-450C-A183-297EFD5BEACE}"/>
              </a:ext>
            </a:extLst>
          </p:cNvPr>
          <p:cNvSpPr>
            <a:spLocks noGrp="1"/>
          </p:cNvSpPr>
          <p:nvPr/>
        </p:nvSpPr>
        <p:spPr>
          <a:xfrm>
            <a:off x="8138160" y="2423160"/>
            <a:ext cx="2788920" cy="182880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0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Greater-depth reading is seen mainly through children’s understanding, discussion and independent response to texts.</a:t>
            </a:r>
          </a:p>
        </p:txBody>
      </p:sp>
    </p:spTree>
    <p:extLst>
      <p:ext uri="{BB962C8B-B14F-4D97-AF65-F5344CB8AC3E}">
        <p14:creationId xmlns:p14="http://schemas.microsoft.com/office/powerpoint/2010/main" val="1894569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96C5DC2-A90E-4665-8920-AD4859393A3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F9940D-601E-4F30-A66B-C3FFB174C311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READING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9C691A-0464-41AB-9C1A-CF278EBBAD1F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Comprehension grows through purposeful talk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DB1B0F-346B-4FC6-A3D7-06C9889BA901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08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099EAE3-533E-43B7-A5FC-9E04AC3A6CA3}"/>
              </a:ext>
            </a:extLst>
          </p:cNvPr>
          <p:cNvSpPr>
            <a:spLocks noGrp="1"/>
          </p:cNvSpPr>
          <p:nvPr/>
        </p:nvSpPr>
        <p:spPr>
          <a:xfrm>
            <a:off x="640080" y="1481328"/>
            <a:ext cx="3429000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919AF90-457C-42E6-AFA6-6BB16889DAAC}"/>
              </a:ext>
            </a:extLst>
          </p:cNvPr>
          <p:cNvSpPr>
            <a:spLocks noGrp="1"/>
          </p:cNvSpPr>
          <p:nvPr/>
        </p:nvSpPr>
        <p:spPr>
          <a:xfrm>
            <a:off x="640080" y="1481328"/>
            <a:ext cx="91440" cy="178308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7921E3-1B2B-4979-B4CB-BF214134F3F6}"/>
              </a:ext>
            </a:extLst>
          </p:cNvPr>
          <p:cNvSpPr>
            <a:spLocks noGrp="1"/>
          </p:cNvSpPr>
          <p:nvPr/>
        </p:nvSpPr>
        <p:spPr>
          <a:xfrm>
            <a:off x="896112" y="1682496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Infer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0CA39B-F3A7-45FC-91CD-CF027C612288}"/>
              </a:ext>
            </a:extLst>
          </p:cNvPr>
          <p:cNvSpPr>
            <a:spLocks noGrp="1"/>
          </p:cNvSpPr>
          <p:nvPr/>
        </p:nvSpPr>
        <p:spPr>
          <a:xfrm>
            <a:off x="896112" y="2121408"/>
            <a:ext cx="297180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6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Use clues from the text and illustrations.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3AA44BF-0740-443A-A2BC-1C03EBD8CA8A}"/>
              </a:ext>
            </a:extLst>
          </p:cNvPr>
          <p:cNvSpPr>
            <a:spLocks noGrp="1"/>
          </p:cNvSpPr>
          <p:nvPr/>
        </p:nvSpPr>
        <p:spPr>
          <a:xfrm>
            <a:off x="4343400" y="1481328"/>
            <a:ext cx="3429000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A2DE047-1717-4F75-B44E-F55C21B21870}"/>
              </a:ext>
            </a:extLst>
          </p:cNvPr>
          <p:cNvSpPr>
            <a:spLocks noGrp="1"/>
          </p:cNvSpPr>
          <p:nvPr/>
        </p:nvSpPr>
        <p:spPr>
          <a:xfrm>
            <a:off x="4343400" y="1481328"/>
            <a:ext cx="91440" cy="1783080"/>
          </a:xfrm>
          <a:prstGeom prst="round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B602FF-E75C-4751-89AD-9188B299E697}"/>
              </a:ext>
            </a:extLst>
          </p:cNvPr>
          <p:cNvSpPr>
            <a:spLocks noGrp="1"/>
          </p:cNvSpPr>
          <p:nvPr/>
        </p:nvSpPr>
        <p:spPr>
          <a:xfrm>
            <a:off x="4599432" y="1682496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Connect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500867-685F-412F-B709-4DC7BC82F115}"/>
              </a:ext>
            </a:extLst>
          </p:cNvPr>
          <p:cNvSpPr>
            <a:spLocks noGrp="1"/>
          </p:cNvSpPr>
          <p:nvPr/>
        </p:nvSpPr>
        <p:spPr>
          <a:xfrm>
            <a:off x="4599432" y="2121408"/>
            <a:ext cx="297180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6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Link ideas to other texts and experiences.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2079ABFA-4AEE-444F-A302-3B00C0D538CC}"/>
              </a:ext>
            </a:extLst>
          </p:cNvPr>
          <p:cNvSpPr>
            <a:spLocks noGrp="1"/>
          </p:cNvSpPr>
          <p:nvPr/>
        </p:nvSpPr>
        <p:spPr>
          <a:xfrm>
            <a:off x="8046719" y="1481328"/>
            <a:ext cx="3429000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2F6A8864-8669-46BC-8465-3713A99B2BEC}"/>
              </a:ext>
            </a:extLst>
          </p:cNvPr>
          <p:cNvSpPr>
            <a:spLocks noGrp="1"/>
          </p:cNvSpPr>
          <p:nvPr/>
        </p:nvSpPr>
        <p:spPr>
          <a:xfrm>
            <a:off x="8046719" y="1481328"/>
            <a:ext cx="91440" cy="1783080"/>
          </a:xfrm>
          <a:prstGeom prst="roundRect">
            <a:avLst/>
          </a:prstGeom>
          <a:solidFill>
            <a:srgbClr val="F0B949"/>
          </a:solidFill>
          <a:ln>
            <a:solidFill>
              <a:srgbClr val="F0B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FD2EAFE-55F0-41EE-AFB6-FB45807E0467}"/>
              </a:ext>
            </a:extLst>
          </p:cNvPr>
          <p:cNvSpPr>
            <a:spLocks noGrp="1"/>
          </p:cNvSpPr>
          <p:nvPr/>
        </p:nvSpPr>
        <p:spPr>
          <a:xfrm>
            <a:off x="8302751" y="1682496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Predict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4FCD53-614A-47BD-8116-A37248EA8598}"/>
              </a:ext>
            </a:extLst>
          </p:cNvPr>
          <p:cNvSpPr>
            <a:spLocks noGrp="1"/>
          </p:cNvSpPr>
          <p:nvPr/>
        </p:nvSpPr>
        <p:spPr>
          <a:xfrm>
            <a:off x="8302751" y="2121408"/>
            <a:ext cx="297180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6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Suggest what may happen and justify it.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4BA278B1-A111-4FD0-AAF6-F01029D57F18}"/>
              </a:ext>
            </a:extLst>
          </p:cNvPr>
          <p:cNvSpPr>
            <a:spLocks noGrp="1"/>
          </p:cNvSpPr>
          <p:nvPr/>
        </p:nvSpPr>
        <p:spPr>
          <a:xfrm>
            <a:off x="640080" y="3630168"/>
            <a:ext cx="3429000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CA009AB9-2326-4AEE-A2AD-BDBDCC246395}"/>
              </a:ext>
            </a:extLst>
          </p:cNvPr>
          <p:cNvSpPr>
            <a:spLocks noGrp="1"/>
          </p:cNvSpPr>
          <p:nvPr/>
        </p:nvSpPr>
        <p:spPr>
          <a:xfrm>
            <a:off x="640080" y="3630168"/>
            <a:ext cx="91440" cy="178308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8B29344-8101-4F28-829A-FE093FE744AE}"/>
              </a:ext>
            </a:extLst>
          </p:cNvPr>
          <p:cNvSpPr>
            <a:spLocks noGrp="1"/>
          </p:cNvSpPr>
          <p:nvPr/>
        </p:nvSpPr>
        <p:spPr>
          <a:xfrm>
            <a:off x="896112" y="3831336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Summarise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13F619B-6C1E-48A2-B7CA-830756594D23}"/>
              </a:ext>
            </a:extLst>
          </p:cNvPr>
          <p:cNvSpPr>
            <a:spLocks noGrp="1"/>
          </p:cNvSpPr>
          <p:nvPr/>
        </p:nvSpPr>
        <p:spPr>
          <a:xfrm>
            <a:off x="896112" y="4270248"/>
            <a:ext cx="297180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6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Retell the most important events or ideas.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E0BFAF37-6BF8-4E19-9A8F-C65A4E1B9114}"/>
              </a:ext>
            </a:extLst>
          </p:cNvPr>
          <p:cNvSpPr>
            <a:spLocks noGrp="1"/>
          </p:cNvSpPr>
          <p:nvPr/>
        </p:nvSpPr>
        <p:spPr>
          <a:xfrm>
            <a:off x="4343400" y="3630168"/>
            <a:ext cx="3429000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5271D565-0361-41C0-A1E2-2F1FA7EBDD38}"/>
              </a:ext>
            </a:extLst>
          </p:cNvPr>
          <p:cNvSpPr>
            <a:spLocks noGrp="1"/>
          </p:cNvSpPr>
          <p:nvPr/>
        </p:nvSpPr>
        <p:spPr>
          <a:xfrm>
            <a:off x="4343400" y="3630168"/>
            <a:ext cx="91440" cy="1783080"/>
          </a:xfrm>
          <a:prstGeom prst="round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43F2932-219F-4632-B539-E3C22F2375F0}"/>
              </a:ext>
            </a:extLst>
          </p:cNvPr>
          <p:cNvSpPr>
            <a:spLocks noGrp="1"/>
          </p:cNvSpPr>
          <p:nvPr/>
        </p:nvSpPr>
        <p:spPr>
          <a:xfrm>
            <a:off x="4599432" y="3831336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Question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0A50933-D8FD-4897-A908-73C10B4F1BF5}"/>
              </a:ext>
            </a:extLst>
          </p:cNvPr>
          <p:cNvSpPr>
            <a:spLocks noGrp="1"/>
          </p:cNvSpPr>
          <p:nvPr/>
        </p:nvSpPr>
        <p:spPr>
          <a:xfrm>
            <a:off x="4599432" y="4270248"/>
            <a:ext cx="297180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6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Ask about plot, characters and vocabulary.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5DE487F7-D386-49A6-8653-2C12755F5305}"/>
              </a:ext>
            </a:extLst>
          </p:cNvPr>
          <p:cNvSpPr>
            <a:spLocks noGrp="1"/>
          </p:cNvSpPr>
          <p:nvPr/>
        </p:nvSpPr>
        <p:spPr>
          <a:xfrm>
            <a:off x="8046719" y="3630168"/>
            <a:ext cx="3429000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33FE32C5-597B-406B-95C6-B5FA5C89F3AB}"/>
              </a:ext>
            </a:extLst>
          </p:cNvPr>
          <p:cNvSpPr>
            <a:spLocks noGrp="1"/>
          </p:cNvSpPr>
          <p:nvPr/>
        </p:nvSpPr>
        <p:spPr>
          <a:xfrm>
            <a:off x="8046719" y="3630168"/>
            <a:ext cx="91440" cy="1783080"/>
          </a:xfrm>
          <a:prstGeom prst="roundRect">
            <a:avLst/>
          </a:prstGeom>
          <a:solidFill>
            <a:srgbClr val="F0B949"/>
          </a:solidFill>
          <a:ln>
            <a:solidFill>
              <a:srgbClr val="F0B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5B44120-3226-4A91-B7AC-D20002CF3077}"/>
              </a:ext>
            </a:extLst>
          </p:cNvPr>
          <p:cNvSpPr>
            <a:spLocks noGrp="1"/>
          </p:cNvSpPr>
          <p:nvPr/>
        </p:nvSpPr>
        <p:spPr>
          <a:xfrm>
            <a:off x="8302751" y="3831336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Visualise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DD718F2-00B8-407A-A989-5F9BD444EC5F}"/>
              </a:ext>
            </a:extLst>
          </p:cNvPr>
          <p:cNvSpPr>
            <a:spLocks noGrp="1"/>
          </p:cNvSpPr>
          <p:nvPr/>
        </p:nvSpPr>
        <p:spPr>
          <a:xfrm>
            <a:off x="8302751" y="4270248"/>
            <a:ext cx="297180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6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Build a mental picture from the author’s words.</a:t>
            </a:r>
          </a:p>
        </p:txBody>
      </p:sp>
    </p:spTree>
    <p:extLst>
      <p:ext uri="{BB962C8B-B14F-4D97-AF65-F5344CB8AC3E}">
        <p14:creationId xmlns:p14="http://schemas.microsoft.com/office/powerpoint/2010/main" val="1859645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26AA390-8CF4-45D2-9D9E-9F3FD94BEB1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72B127-7430-4C1C-9F88-2605F39B48C2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WRITING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A4226B-0C87-4C17-8E0F-2132D35471DC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Writing brings three strands together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89168E-B021-42CE-9F8B-D2EC21D6A2EF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09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336C7E8-952E-4BC1-B9BE-05BAF1251683}"/>
              </a:ext>
            </a:extLst>
          </p:cNvPr>
          <p:cNvSpPr>
            <a:spLocks noGrp="1"/>
          </p:cNvSpPr>
          <p:nvPr/>
        </p:nvSpPr>
        <p:spPr>
          <a:xfrm>
            <a:off x="640080" y="1572768"/>
            <a:ext cx="352044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285F206-7514-4D49-B4F7-B4F9F57DFBC2}"/>
              </a:ext>
            </a:extLst>
          </p:cNvPr>
          <p:cNvSpPr>
            <a:spLocks noGrp="1"/>
          </p:cNvSpPr>
          <p:nvPr/>
        </p:nvSpPr>
        <p:spPr>
          <a:xfrm>
            <a:off x="640080" y="1572768"/>
            <a:ext cx="91440" cy="333756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5721C9-D14F-4162-80A5-E8E28996855C}"/>
              </a:ext>
            </a:extLst>
          </p:cNvPr>
          <p:cNvSpPr>
            <a:spLocks noGrp="1"/>
          </p:cNvSpPr>
          <p:nvPr/>
        </p:nvSpPr>
        <p:spPr>
          <a:xfrm>
            <a:off x="896112" y="1773936"/>
            <a:ext cx="306324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Transcription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FC4BB9-5667-41B6-8520-5AD8034E5E22}"/>
              </a:ext>
            </a:extLst>
          </p:cNvPr>
          <p:cNvSpPr>
            <a:spLocks noGrp="1"/>
          </p:cNvSpPr>
          <p:nvPr/>
        </p:nvSpPr>
        <p:spPr>
          <a:xfrm>
            <a:off x="896112" y="2212848"/>
            <a:ext cx="3063240" cy="25603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Spelling and handwriting become increasingly accurate and automatic.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67CE59B-0510-463F-8E8D-C1B8401F8AC4}"/>
              </a:ext>
            </a:extLst>
          </p:cNvPr>
          <p:cNvSpPr>
            <a:spLocks noGrp="1"/>
          </p:cNvSpPr>
          <p:nvPr/>
        </p:nvSpPr>
        <p:spPr>
          <a:xfrm>
            <a:off x="4334256" y="1572768"/>
            <a:ext cx="352044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02FA52B-61E0-407E-82B6-1CBFCFBF9B0D}"/>
              </a:ext>
            </a:extLst>
          </p:cNvPr>
          <p:cNvSpPr>
            <a:spLocks noGrp="1"/>
          </p:cNvSpPr>
          <p:nvPr/>
        </p:nvSpPr>
        <p:spPr>
          <a:xfrm>
            <a:off x="4334256" y="1572768"/>
            <a:ext cx="91440" cy="3337560"/>
          </a:xfrm>
          <a:prstGeom prst="round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D84B92-1353-49BF-87DD-DD1200657A0E}"/>
              </a:ext>
            </a:extLst>
          </p:cNvPr>
          <p:cNvSpPr>
            <a:spLocks noGrp="1"/>
          </p:cNvSpPr>
          <p:nvPr/>
        </p:nvSpPr>
        <p:spPr>
          <a:xfrm>
            <a:off x="4590288" y="1773936"/>
            <a:ext cx="306324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Composition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3939167-D536-4E88-BD69-1322B17CB3AD}"/>
              </a:ext>
            </a:extLst>
          </p:cNvPr>
          <p:cNvSpPr>
            <a:spLocks noGrp="1"/>
          </p:cNvSpPr>
          <p:nvPr/>
        </p:nvSpPr>
        <p:spPr>
          <a:xfrm>
            <a:off x="4590288" y="2212848"/>
            <a:ext cx="3063240" cy="25603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Children generate, organise, draft, evaluate and improve ideas.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D991558-89F8-4B7E-AE3D-6A71022CEEC5}"/>
              </a:ext>
            </a:extLst>
          </p:cNvPr>
          <p:cNvSpPr>
            <a:spLocks noGrp="1"/>
          </p:cNvSpPr>
          <p:nvPr/>
        </p:nvSpPr>
        <p:spPr>
          <a:xfrm>
            <a:off x="8028431" y="1572768"/>
            <a:ext cx="352044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A6EB2263-1FEE-43EC-92CE-F9A2EC741D93}"/>
              </a:ext>
            </a:extLst>
          </p:cNvPr>
          <p:cNvSpPr>
            <a:spLocks noGrp="1"/>
          </p:cNvSpPr>
          <p:nvPr/>
        </p:nvSpPr>
        <p:spPr>
          <a:xfrm>
            <a:off x="8028431" y="1572768"/>
            <a:ext cx="91440" cy="3337560"/>
          </a:xfrm>
          <a:prstGeom prst="roundRect">
            <a:avLst/>
          </a:prstGeom>
          <a:solidFill>
            <a:srgbClr val="F0B949"/>
          </a:solidFill>
          <a:ln>
            <a:solidFill>
              <a:srgbClr val="F0B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9DA35E5-1117-4CAE-A0D5-E3B55687A28C}"/>
              </a:ext>
            </a:extLst>
          </p:cNvPr>
          <p:cNvSpPr>
            <a:spLocks noGrp="1"/>
          </p:cNvSpPr>
          <p:nvPr/>
        </p:nvSpPr>
        <p:spPr>
          <a:xfrm>
            <a:off x="8284463" y="1773936"/>
            <a:ext cx="306324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Grammar and punctuation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6A1E1C7-4068-44AE-BE21-57EB1D29CB4D}"/>
              </a:ext>
            </a:extLst>
          </p:cNvPr>
          <p:cNvSpPr>
            <a:spLocks noGrp="1"/>
          </p:cNvSpPr>
          <p:nvPr/>
        </p:nvSpPr>
        <p:spPr>
          <a:xfrm>
            <a:off x="8284463" y="2212848"/>
            <a:ext cx="3063240" cy="25603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Children use sentence structure and punctuation to make meaning clear.</a:t>
            </a:r>
          </a:p>
        </p:txBody>
      </p:sp>
    </p:spTree>
    <p:extLst>
      <p:ext uri="{BB962C8B-B14F-4D97-AF65-F5344CB8AC3E}">
        <p14:creationId xmlns:p14="http://schemas.microsoft.com/office/powerpoint/2010/main" val="1793163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76725C2-1088-4603-BFB2-9B4EAC6D3D1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87A1E7-1A83-47EE-83AB-CE57F6B26665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WRITING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DE39F5-AD9B-4624-B85E-5FD8C46C0730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Transcription: spelling and handwriting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105CA5-F527-4A53-98FF-2D3BAE2E896E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3CE3F4-8B0F-454F-94E2-416DBB6ABCE4}"/>
              </a:ext>
            </a:extLst>
          </p:cNvPr>
          <p:cNvSpPr>
            <a:spLocks noGrp="1"/>
          </p:cNvSpPr>
          <p:nvPr/>
        </p:nvSpPr>
        <p:spPr>
          <a:xfrm>
            <a:off x="658368" y="1417320"/>
            <a:ext cx="5486400" cy="10972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1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Children continue to apply phonics while building knowledge of spelling patterns, common exception words and suffixes.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80DD0C-14E6-4A58-9D6C-A31D71549712}"/>
              </a:ext>
            </a:extLst>
          </p:cNvPr>
          <p:cNvSpPr>
            <a:spLocks noGrp="1"/>
          </p:cNvSpPr>
          <p:nvPr/>
        </p:nvSpPr>
        <p:spPr>
          <a:xfrm>
            <a:off x="685800" y="2560320"/>
            <a:ext cx="5394960" cy="292608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form lower-case and capital letters correctly</a:t>
            </a:r>
          </a:p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use appropriate spacing between words</a:t>
            </a:r>
          </a:p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develop a fluent, consistent handwriting style</a:t>
            </a:r>
          </a:p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t>•  spell taught patterns accurately in independent writing</a:t>
            </a:r>
          </a:p>
        </p:txBody>
      </p:sp>
      <p:pic>
        <p:nvPicPr>
          <p:cNvPr id="15" name="Picture 7"/>
          <p:cNvPicPr>
            <a:picLocks noChangeAspect="1"/>
          </p:cNvPicPr>
          <p:nvPr/>
        </p:nvPicPr>
        <p:blipFill>
          <a:blip r:embed="rId3"/>
          <a:srcRect t="2451" b="2451"/>
          <a:stretch>
            <a:fillRect/>
          </a:stretch>
        </p:blipFill>
        <p:spPr>
          <a:xfrm>
            <a:off x="7408054" y="1417320"/>
            <a:ext cx="3701906" cy="352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55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4FF00F-3F1F-4FC6-B14D-1C1D033E3B5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D5DB21-0E8A-49C2-951B-EDC3AC907C8F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WRITING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0CDA44-4B9C-414D-BAAD-F556A1BD599B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Grammar and punctuation in Year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7B5F31-AC8A-476A-90D0-29674468B841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11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ECA1D6C-E81B-48C0-BBF0-9BCFE5381569}"/>
              </a:ext>
            </a:extLst>
          </p:cNvPr>
          <p:cNvSpPr>
            <a:spLocks noGrp="1"/>
          </p:cNvSpPr>
          <p:nvPr/>
        </p:nvSpPr>
        <p:spPr>
          <a:xfrm>
            <a:off x="685800" y="1463040"/>
            <a:ext cx="5212080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F7687DF-B7BA-49D2-91B5-1E416FA03F70}"/>
              </a:ext>
            </a:extLst>
          </p:cNvPr>
          <p:cNvSpPr>
            <a:spLocks noGrp="1"/>
          </p:cNvSpPr>
          <p:nvPr/>
        </p:nvSpPr>
        <p:spPr>
          <a:xfrm>
            <a:off x="685800" y="1463040"/>
            <a:ext cx="91440" cy="178308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DB50CC-38FF-4945-84A1-82FA8EBE7E5F}"/>
              </a:ext>
            </a:extLst>
          </p:cNvPr>
          <p:cNvSpPr>
            <a:spLocks noGrp="1"/>
          </p:cNvSpPr>
          <p:nvPr/>
        </p:nvSpPr>
        <p:spPr>
          <a:xfrm>
            <a:off x="941832" y="1664208"/>
            <a:ext cx="475488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Sentence forms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3C0E03-6010-4093-80BC-8E34649F7D8E}"/>
              </a:ext>
            </a:extLst>
          </p:cNvPr>
          <p:cNvSpPr>
            <a:spLocks noGrp="1"/>
          </p:cNvSpPr>
          <p:nvPr/>
        </p:nvSpPr>
        <p:spPr>
          <a:xfrm>
            <a:off x="941832" y="2103120"/>
            <a:ext cx="475488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statements, questions, exclamations and commands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8E7F031-FCC9-4774-B106-EA6C602CCBA4}"/>
              </a:ext>
            </a:extLst>
          </p:cNvPr>
          <p:cNvSpPr>
            <a:spLocks noGrp="1"/>
          </p:cNvSpPr>
          <p:nvPr/>
        </p:nvSpPr>
        <p:spPr>
          <a:xfrm>
            <a:off x="6217920" y="1463040"/>
            <a:ext cx="5212080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B4C5621-66D1-45C5-917C-43E1EDC877FC}"/>
              </a:ext>
            </a:extLst>
          </p:cNvPr>
          <p:cNvSpPr>
            <a:spLocks noGrp="1"/>
          </p:cNvSpPr>
          <p:nvPr/>
        </p:nvSpPr>
        <p:spPr>
          <a:xfrm>
            <a:off x="6217920" y="1463040"/>
            <a:ext cx="91440" cy="1783080"/>
          </a:xfrm>
          <a:prstGeom prst="round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1371FC-9E02-4377-849E-9750D6D01B5B}"/>
              </a:ext>
            </a:extLst>
          </p:cNvPr>
          <p:cNvSpPr>
            <a:spLocks noGrp="1"/>
          </p:cNvSpPr>
          <p:nvPr/>
        </p:nvSpPr>
        <p:spPr>
          <a:xfrm>
            <a:off x="6473952" y="1664208"/>
            <a:ext cx="475488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Description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ADBA1A-76BC-46B0-8B1D-4937572DE35C}"/>
              </a:ext>
            </a:extLst>
          </p:cNvPr>
          <p:cNvSpPr>
            <a:spLocks noGrp="1"/>
          </p:cNvSpPr>
          <p:nvPr/>
        </p:nvSpPr>
        <p:spPr>
          <a:xfrm>
            <a:off x="6473952" y="2103120"/>
            <a:ext cx="475488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expanded noun phrases that add precise detail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63A2F1-A394-462C-9C7E-1EA5F2540B2D}"/>
              </a:ext>
            </a:extLst>
          </p:cNvPr>
          <p:cNvSpPr>
            <a:spLocks noGrp="1"/>
          </p:cNvSpPr>
          <p:nvPr/>
        </p:nvSpPr>
        <p:spPr>
          <a:xfrm>
            <a:off x="685800" y="3611880"/>
            <a:ext cx="5212080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7DAA7594-D68C-43AF-A8D1-9FD79FD02F68}"/>
              </a:ext>
            </a:extLst>
          </p:cNvPr>
          <p:cNvSpPr>
            <a:spLocks noGrp="1"/>
          </p:cNvSpPr>
          <p:nvPr/>
        </p:nvSpPr>
        <p:spPr>
          <a:xfrm>
            <a:off x="685800" y="3611880"/>
            <a:ext cx="91440" cy="1783080"/>
          </a:xfrm>
          <a:prstGeom prst="roundRect">
            <a:avLst/>
          </a:prstGeom>
          <a:solidFill>
            <a:srgbClr val="F0B949"/>
          </a:solidFill>
          <a:ln>
            <a:solidFill>
              <a:srgbClr val="F0B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DB8B0E-99E4-4412-906F-63FF9308CC67}"/>
              </a:ext>
            </a:extLst>
          </p:cNvPr>
          <p:cNvSpPr>
            <a:spLocks noGrp="1"/>
          </p:cNvSpPr>
          <p:nvPr/>
        </p:nvSpPr>
        <p:spPr>
          <a:xfrm>
            <a:off x="941832" y="3813048"/>
            <a:ext cx="475488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Tense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FAB75CB-C480-442F-B2D8-10DFF8B8D250}"/>
              </a:ext>
            </a:extLst>
          </p:cNvPr>
          <p:cNvSpPr>
            <a:spLocks noGrp="1"/>
          </p:cNvSpPr>
          <p:nvPr/>
        </p:nvSpPr>
        <p:spPr>
          <a:xfrm>
            <a:off x="941832" y="4251960"/>
            <a:ext cx="475488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consistent present and past tense, including the progressive form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B6072A0-DE2E-4F59-AE96-B532AECF2098}"/>
              </a:ext>
            </a:extLst>
          </p:cNvPr>
          <p:cNvSpPr>
            <a:spLocks noGrp="1"/>
          </p:cNvSpPr>
          <p:nvPr/>
        </p:nvSpPr>
        <p:spPr>
          <a:xfrm>
            <a:off x="6217920" y="3611880"/>
            <a:ext cx="5212080" cy="17830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0354346F-9B3E-4FA3-85AD-0A6DEBF07615}"/>
              </a:ext>
            </a:extLst>
          </p:cNvPr>
          <p:cNvSpPr>
            <a:spLocks noGrp="1"/>
          </p:cNvSpPr>
          <p:nvPr/>
        </p:nvSpPr>
        <p:spPr>
          <a:xfrm>
            <a:off x="6217920" y="3611880"/>
            <a:ext cx="91440" cy="1783080"/>
          </a:xfrm>
          <a:prstGeom prst="roundRect">
            <a:avLst/>
          </a:prstGeom>
          <a:solidFill>
            <a:srgbClr val="1C374E"/>
          </a:solidFill>
          <a:ln>
            <a:solidFill>
              <a:srgbClr val="1C37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00E5C24-057C-4B71-83F8-87CF3EE7E56A}"/>
              </a:ext>
            </a:extLst>
          </p:cNvPr>
          <p:cNvSpPr>
            <a:spLocks noGrp="1"/>
          </p:cNvSpPr>
          <p:nvPr/>
        </p:nvSpPr>
        <p:spPr>
          <a:xfrm>
            <a:off x="6473952" y="3813048"/>
            <a:ext cx="475488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Joining ideas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07E8BF-3A42-4ACB-9897-44FC4190D82F}"/>
              </a:ext>
            </a:extLst>
          </p:cNvPr>
          <p:cNvSpPr>
            <a:spLocks noGrp="1"/>
          </p:cNvSpPr>
          <p:nvPr/>
        </p:nvSpPr>
        <p:spPr>
          <a:xfrm>
            <a:off x="6473952" y="4251960"/>
            <a:ext cx="475488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co-ordination with and, but or or; subordination with when, if, that or because</a:t>
            </a:r>
          </a:p>
        </p:txBody>
      </p:sp>
    </p:spTree>
    <p:extLst>
      <p:ext uri="{BB962C8B-B14F-4D97-AF65-F5344CB8AC3E}">
        <p14:creationId xmlns:p14="http://schemas.microsoft.com/office/powerpoint/2010/main" val="822577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692D1B-E031-44AB-BE5E-617637078341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275280-43E1-4028-946A-875C76B63A20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WRITING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ADBA6C-F405-491E-AA7A-1CBE6DCC5D2E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Punctuation supports meaning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5B9DB7-3FA2-4D67-BF3B-CC2D7B0C8EA7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12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AA8FEAD-5DB6-4523-A52F-2F41377E4CE7}"/>
              </a:ext>
            </a:extLst>
          </p:cNvPr>
          <p:cNvSpPr>
            <a:spLocks noGrp="1"/>
          </p:cNvSpPr>
          <p:nvPr/>
        </p:nvSpPr>
        <p:spPr>
          <a:xfrm>
            <a:off x="502920" y="1508760"/>
            <a:ext cx="2057400" cy="38404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AFB2F3-76FD-4376-AB2F-261319D25466}"/>
              </a:ext>
            </a:extLst>
          </p:cNvPr>
          <p:cNvSpPr>
            <a:spLocks noGrp="1"/>
          </p:cNvSpPr>
          <p:nvPr/>
        </p:nvSpPr>
        <p:spPr>
          <a:xfrm>
            <a:off x="685800" y="1783080"/>
            <a:ext cx="169164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40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F05E7-6F8E-47E6-821B-DA31015016FB}"/>
              </a:ext>
            </a:extLst>
          </p:cNvPr>
          <p:cNvSpPr>
            <a:spLocks noGrp="1"/>
          </p:cNvSpPr>
          <p:nvPr/>
        </p:nvSpPr>
        <p:spPr>
          <a:xfrm>
            <a:off x="685800" y="2743200"/>
            <a:ext cx="1691640" cy="38404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full stop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3C2A85-35F2-4945-ADF5-4E77F1C4D388}"/>
              </a:ext>
            </a:extLst>
          </p:cNvPr>
          <p:cNvSpPr>
            <a:spLocks noGrp="1"/>
          </p:cNvSpPr>
          <p:nvPr/>
        </p:nvSpPr>
        <p:spPr>
          <a:xfrm>
            <a:off x="685800" y="3319272"/>
            <a:ext cx="169164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ends a statement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1C73D3D-5401-4C03-813F-9B0E68075390}"/>
              </a:ext>
            </a:extLst>
          </p:cNvPr>
          <p:cNvSpPr>
            <a:spLocks noGrp="1"/>
          </p:cNvSpPr>
          <p:nvPr/>
        </p:nvSpPr>
        <p:spPr>
          <a:xfrm>
            <a:off x="2834639" y="1508760"/>
            <a:ext cx="2057400" cy="38404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11D83A-2057-4F00-BB8F-51DDE00C2C13}"/>
              </a:ext>
            </a:extLst>
          </p:cNvPr>
          <p:cNvSpPr>
            <a:spLocks noGrp="1"/>
          </p:cNvSpPr>
          <p:nvPr/>
        </p:nvSpPr>
        <p:spPr>
          <a:xfrm>
            <a:off x="3017520" y="1783080"/>
            <a:ext cx="169164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4000" b="1">
                <a:solidFill>
                  <a:srgbClr val="EE7E68"/>
                </a:solidFill>
                <a:latin typeface="Aptos"/>
                <a:ea typeface="Aptos"/>
                <a:cs typeface="Aptos"/>
              </a:rPr>
              <a:t>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B2C25E-7967-445D-BECF-6ECD8ECD5BEB}"/>
              </a:ext>
            </a:extLst>
          </p:cNvPr>
          <p:cNvSpPr>
            <a:spLocks noGrp="1"/>
          </p:cNvSpPr>
          <p:nvPr/>
        </p:nvSpPr>
        <p:spPr>
          <a:xfrm>
            <a:off x="3017520" y="2743200"/>
            <a:ext cx="1691640" cy="38404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question mark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22409C-32EB-4FFD-8026-EC57204F4417}"/>
              </a:ext>
            </a:extLst>
          </p:cNvPr>
          <p:cNvSpPr>
            <a:spLocks noGrp="1"/>
          </p:cNvSpPr>
          <p:nvPr/>
        </p:nvSpPr>
        <p:spPr>
          <a:xfrm>
            <a:off x="3017520" y="3319272"/>
            <a:ext cx="169164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ends a question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2AAC0CA-A9B9-4964-806F-4B4CCD9FF072}"/>
              </a:ext>
            </a:extLst>
          </p:cNvPr>
          <p:cNvSpPr>
            <a:spLocks noGrp="1"/>
          </p:cNvSpPr>
          <p:nvPr/>
        </p:nvSpPr>
        <p:spPr>
          <a:xfrm>
            <a:off x="5166359" y="1508760"/>
            <a:ext cx="2057400" cy="38404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540B53-D73D-4898-8357-1098DAAE5ECB}"/>
              </a:ext>
            </a:extLst>
          </p:cNvPr>
          <p:cNvSpPr>
            <a:spLocks noGrp="1"/>
          </p:cNvSpPr>
          <p:nvPr/>
        </p:nvSpPr>
        <p:spPr>
          <a:xfrm>
            <a:off x="5349240" y="1783080"/>
            <a:ext cx="169164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4000" b="1">
                <a:solidFill>
                  <a:srgbClr val="F0B949"/>
                </a:solidFill>
                <a:latin typeface="Aptos"/>
                <a:ea typeface="Aptos"/>
                <a:cs typeface="Aptos"/>
              </a:rPr>
              <a:t>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7BECF0-5DAB-4517-B289-F0FBA8E11232}"/>
              </a:ext>
            </a:extLst>
          </p:cNvPr>
          <p:cNvSpPr>
            <a:spLocks noGrp="1"/>
          </p:cNvSpPr>
          <p:nvPr/>
        </p:nvSpPr>
        <p:spPr>
          <a:xfrm>
            <a:off x="5349240" y="2743200"/>
            <a:ext cx="1691640" cy="38404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exclamation mark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D4BC10-8C04-4B33-9703-6EEAB30084CB}"/>
              </a:ext>
            </a:extLst>
          </p:cNvPr>
          <p:cNvSpPr>
            <a:spLocks noGrp="1"/>
          </p:cNvSpPr>
          <p:nvPr/>
        </p:nvSpPr>
        <p:spPr>
          <a:xfrm>
            <a:off x="5349240" y="3319272"/>
            <a:ext cx="169164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shows strong feeling or emphasis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16035E5-887C-47AE-A021-3AA1C8CAFAD8}"/>
              </a:ext>
            </a:extLst>
          </p:cNvPr>
          <p:cNvSpPr>
            <a:spLocks noGrp="1"/>
          </p:cNvSpPr>
          <p:nvPr/>
        </p:nvSpPr>
        <p:spPr>
          <a:xfrm>
            <a:off x="7498079" y="1508760"/>
            <a:ext cx="2057400" cy="38404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B1C60AF-4070-4C4D-AE5A-471D925C824E}"/>
              </a:ext>
            </a:extLst>
          </p:cNvPr>
          <p:cNvSpPr>
            <a:spLocks noGrp="1"/>
          </p:cNvSpPr>
          <p:nvPr/>
        </p:nvSpPr>
        <p:spPr>
          <a:xfrm>
            <a:off x="7680959" y="1783080"/>
            <a:ext cx="169164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4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,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A74643F-8894-492A-A1FF-914103D088AB}"/>
              </a:ext>
            </a:extLst>
          </p:cNvPr>
          <p:cNvSpPr>
            <a:spLocks noGrp="1"/>
          </p:cNvSpPr>
          <p:nvPr/>
        </p:nvSpPr>
        <p:spPr>
          <a:xfrm>
            <a:off x="7680959" y="2743200"/>
            <a:ext cx="1691640" cy="38404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comma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9D9741C-D731-4163-BFB3-431E28D11335}"/>
              </a:ext>
            </a:extLst>
          </p:cNvPr>
          <p:cNvSpPr>
            <a:spLocks noGrp="1"/>
          </p:cNvSpPr>
          <p:nvPr/>
        </p:nvSpPr>
        <p:spPr>
          <a:xfrm>
            <a:off x="7680959" y="3319272"/>
            <a:ext cx="169164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separates items in a list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A6B61F4-AF65-4712-8D56-7BDD15B5995A}"/>
              </a:ext>
            </a:extLst>
          </p:cNvPr>
          <p:cNvSpPr>
            <a:spLocks noGrp="1"/>
          </p:cNvSpPr>
          <p:nvPr/>
        </p:nvSpPr>
        <p:spPr>
          <a:xfrm>
            <a:off x="9829800" y="1508760"/>
            <a:ext cx="2057400" cy="384048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3B9EFBC-528B-416D-A985-7A68A4376290}"/>
              </a:ext>
            </a:extLst>
          </p:cNvPr>
          <p:cNvSpPr>
            <a:spLocks noGrp="1"/>
          </p:cNvSpPr>
          <p:nvPr/>
        </p:nvSpPr>
        <p:spPr>
          <a:xfrm>
            <a:off x="10012680" y="1783080"/>
            <a:ext cx="169164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40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’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7B63D5A-2FCA-46C7-BCD9-EFC52FD5A255}"/>
              </a:ext>
            </a:extLst>
          </p:cNvPr>
          <p:cNvSpPr>
            <a:spLocks noGrp="1"/>
          </p:cNvSpPr>
          <p:nvPr/>
        </p:nvSpPr>
        <p:spPr>
          <a:xfrm>
            <a:off x="10012680" y="2743200"/>
            <a:ext cx="1691640" cy="38404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apostrophe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975C780-CA2B-47CF-A5B1-B7F51E81BEC8}"/>
              </a:ext>
            </a:extLst>
          </p:cNvPr>
          <p:cNvSpPr>
            <a:spLocks noGrp="1"/>
          </p:cNvSpPr>
          <p:nvPr/>
        </p:nvSpPr>
        <p:spPr>
          <a:xfrm>
            <a:off x="10012680" y="3319272"/>
            <a:ext cx="1691640" cy="10058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marks contraction or singular possession</a:t>
            </a:r>
          </a:p>
        </p:txBody>
      </p:sp>
    </p:spTree>
    <p:extLst>
      <p:ext uri="{BB962C8B-B14F-4D97-AF65-F5344CB8AC3E}">
        <p14:creationId xmlns:p14="http://schemas.microsoft.com/office/powerpoint/2010/main" val="2011902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E77309-1384-407E-88DB-B95FB7FB665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1D624F-EFAF-42F0-8CF4-3FE33C56BB71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WRITING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660FF3-D498-475D-83E8-327D0BD791C2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A clear composition cycle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AAA679-2685-4794-A52D-500748EFCA49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13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FA7B83D-48F6-4A14-8AC2-E2FFAD773B4C}"/>
              </a:ext>
            </a:extLst>
          </p:cNvPr>
          <p:cNvSpPr>
            <a:spLocks noGrp="1"/>
          </p:cNvSpPr>
          <p:nvPr/>
        </p:nvSpPr>
        <p:spPr>
          <a:xfrm>
            <a:off x="438912" y="1508760"/>
            <a:ext cx="2084831" cy="416052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41C3D8C-549F-4BFF-BAA0-C848CF55221E}"/>
              </a:ext>
            </a:extLst>
          </p:cNvPr>
          <p:cNvSpPr>
            <a:spLocks noGrp="1"/>
          </p:cNvSpPr>
          <p:nvPr/>
        </p:nvSpPr>
        <p:spPr>
          <a:xfrm>
            <a:off x="576072" y="1664208"/>
            <a:ext cx="502920" cy="502920"/>
          </a:xfrm>
          <a:prstGeom prst="ellipse">
            <a:avLst/>
          </a:prstGeom>
          <a:solidFill>
            <a:srgbClr val="318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9945C1-E969-4E04-ACA4-686F3087D215}"/>
              </a:ext>
            </a:extLst>
          </p:cNvPr>
          <p:cNvSpPr>
            <a:spLocks noGrp="1"/>
          </p:cNvSpPr>
          <p:nvPr/>
        </p:nvSpPr>
        <p:spPr>
          <a:xfrm>
            <a:off x="585216" y="1719072"/>
            <a:ext cx="41148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5905E3-4659-4B1A-B3B1-787856B13B39}"/>
              </a:ext>
            </a:extLst>
          </p:cNvPr>
          <p:cNvSpPr>
            <a:spLocks noGrp="1"/>
          </p:cNvSpPr>
          <p:nvPr/>
        </p:nvSpPr>
        <p:spPr>
          <a:xfrm>
            <a:off x="640080" y="2404872"/>
            <a:ext cx="1691640" cy="38404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Read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41089B-41B2-45E7-9778-714D482D61E8}"/>
              </a:ext>
            </a:extLst>
          </p:cNvPr>
          <p:cNvSpPr>
            <a:spLocks noGrp="1"/>
          </p:cNvSpPr>
          <p:nvPr/>
        </p:nvSpPr>
        <p:spPr>
          <a:xfrm>
            <a:off x="640080" y="2971800"/>
            <a:ext cx="1691640" cy="160020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6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Experience strong models and build knowledge.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B80F32E-11E6-4F23-ABB7-A701009E8343}"/>
              </a:ext>
            </a:extLst>
          </p:cNvPr>
          <p:cNvSpPr>
            <a:spLocks noGrp="1"/>
          </p:cNvSpPr>
          <p:nvPr/>
        </p:nvSpPr>
        <p:spPr>
          <a:xfrm>
            <a:off x="2770632" y="1508760"/>
            <a:ext cx="2084831" cy="416052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04772DE-365B-48F9-B52D-44AD6AAB4DE7}"/>
              </a:ext>
            </a:extLst>
          </p:cNvPr>
          <p:cNvSpPr>
            <a:spLocks noGrp="1"/>
          </p:cNvSpPr>
          <p:nvPr/>
        </p:nvSpPr>
        <p:spPr>
          <a:xfrm>
            <a:off x="2907791" y="1664208"/>
            <a:ext cx="502920" cy="502920"/>
          </a:xfrm>
          <a:prstGeom prst="ellipse">
            <a:avLst/>
          </a:prstGeom>
          <a:solidFill>
            <a:srgbClr val="EE7E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45E30F-6B95-42FD-B7D0-28C129D9B8B8}"/>
              </a:ext>
            </a:extLst>
          </p:cNvPr>
          <p:cNvSpPr>
            <a:spLocks noGrp="1"/>
          </p:cNvSpPr>
          <p:nvPr/>
        </p:nvSpPr>
        <p:spPr>
          <a:xfrm>
            <a:off x="2916936" y="1719072"/>
            <a:ext cx="41148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F8538F1-AFBE-4103-B76B-0C9E9BBF0B27}"/>
              </a:ext>
            </a:extLst>
          </p:cNvPr>
          <p:cNvSpPr>
            <a:spLocks noGrp="1"/>
          </p:cNvSpPr>
          <p:nvPr/>
        </p:nvSpPr>
        <p:spPr>
          <a:xfrm>
            <a:off x="2971800" y="2404872"/>
            <a:ext cx="1691640" cy="38404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Explore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CBE87E-EAE5-4D75-A359-2C68129899DE}"/>
              </a:ext>
            </a:extLst>
          </p:cNvPr>
          <p:cNvSpPr>
            <a:spLocks noGrp="1"/>
          </p:cNvSpPr>
          <p:nvPr/>
        </p:nvSpPr>
        <p:spPr>
          <a:xfrm>
            <a:off x="2971800" y="2971800"/>
            <a:ext cx="1691640" cy="849463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600" b="0" dirty="0">
                <a:solidFill>
                  <a:srgbClr val="2B3742"/>
                </a:solidFill>
                <a:latin typeface="Aptos"/>
                <a:ea typeface="Aptos"/>
                <a:cs typeface="Aptos"/>
              </a:rPr>
              <a:t>Talk, rehearse, notice </a:t>
            </a:r>
            <a:r>
              <a:rPr lang="en-US" sz="1600" b="0" dirty="0">
                <a:solidFill>
                  <a:srgbClr val="2B3742"/>
                </a:solidFill>
                <a:latin typeface="Aptos"/>
                <a:ea typeface="Aptos"/>
                <a:cs typeface="Aptos"/>
              </a:rPr>
              <a:t>structure and </a:t>
            </a:r>
            <a:r>
              <a:rPr sz="1600" b="0" dirty="0">
                <a:solidFill>
                  <a:srgbClr val="2B3742"/>
                </a:solidFill>
                <a:latin typeface="Aptos"/>
                <a:ea typeface="Aptos"/>
                <a:cs typeface="Aptos"/>
              </a:rPr>
              <a:t>vocabulary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176890C4-2C5F-4FCB-A91F-11F24F0AF6A5}"/>
              </a:ext>
            </a:extLst>
          </p:cNvPr>
          <p:cNvSpPr>
            <a:spLocks noGrp="1"/>
          </p:cNvSpPr>
          <p:nvPr/>
        </p:nvSpPr>
        <p:spPr>
          <a:xfrm>
            <a:off x="5102352" y="1508760"/>
            <a:ext cx="2084831" cy="416052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FA411D1-CF04-48BA-8949-94E174086E4A}"/>
              </a:ext>
            </a:extLst>
          </p:cNvPr>
          <p:cNvSpPr>
            <a:spLocks noGrp="1"/>
          </p:cNvSpPr>
          <p:nvPr/>
        </p:nvSpPr>
        <p:spPr>
          <a:xfrm>
            <a:off x="5239512" y="1664208"/>
            <a:ext cx="502920" cy="502920"/>
          </a:xfrm>
          <a:prstGeom prst="ellipse">
            <a:avLst/>
          </a:prstGeom>
          <a:solidFill>
            <a:srgbClr val="F0B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2FE8C90-3328-4075-B344-A3F3E92BA4EF}"/>
              </a:ext>
            </a:extLst>
          </p:cNvPr>
          <p:cNvSpPr>
            <a:spLocks noGrp="1"/>
          </p:cNvSpPr>
          <p:nvPr/>
        </p:nvSpPr>
        <p:spPr>
          <a:xfrm>
            <a:off x="5248656" y="1719072"/>
            <a:ext cx="41148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BB6ADC-2AB0-4A88-90A4-AFB84FC76D5D}"/>
              </a:ext>
            </a:extLst>
          </p:cNvPr>
          <p:cNvSpPr>
            <a:spLocks noGrp="1"/>
          </p:cNvSpPr>
          <p:nvPr/>
        </p:nvSpPr>
        <p:spPr>
          <a:xfrm>
            <a:off x="5303520" y="2404872"/>
            <a:ext cx="1691640" cy="38404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Plan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BEFECE9-864E-4704-9490-38B844286C69}"/>
              </a:ext>
            </a:extLst>
          </p:cNvPr>
          <p:cNvSpPr>
            <a:spLocks noGrp="1"/>
          </p:cNvSpPr>
          <p:nvPr/>
        </p:nvSpPr>
        <p:spPr>
          <a:xfrm>
            <a:off x="5303520" y="2971800"/>
            <a:ext cx="1691640" cy="160020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6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Shape ideas, structure and language choices.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DF710AF3-B0CA-4CF8-9ADA-B270CF8D5AC9}"/>
              </a:ext>
            </a:extLst>
          </p:cNvPr>
          <p:cNvSpPr>
            <a:spLocks noGrp="1"/>
          </p:cNvSpPr>
          <p:nvPr/>
        </p:nvSpPr>
        <p:spPr>
          <a:xfrm>
            <a:off x="7434071" y="1508760"/>
            <a:ext cx="2084831" cy="416052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D125276-3D41-4BA6-A24E-877CB0CA638E}"/>
              </a:ext>
            </a:extLst>
          </p:cNvPr>
          <p:cNvSpPr>
            <a:spLocks noGrp="1"/>
          </p:cNvSpPr>
          <p:nvPr/>
        </p:nvSpPr>
        <p:spPr>
          <a:xfrm>
            <a:off x="7571231" y="1664208"/>
            <a:ext cx="502920" cy="502920"/>
          </a:xfrm>
          <a:prstGeom prst="ellipse">
            <a:avLst/>
          </a:prstGeom>
          <a:solidFill>
            <a:srgbClr val="1C37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A4BF3AA-1563-422B-9134-459128F8E9AE}"/>
              </a:ext>
            </a:extLst>
          </p:cNvPr>
          <p:cNvSpPr>
            <a:spLocks noGrp="1"/>
          </p:cNvSpPr>
          <p:nvPr/>
        </p:nvSpPr>
        <p:spPr>
          <a:xfrm>
            <a:off x="7580375" y="1719072"/>
            <a:ext cx="41148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C530A6C-F68F-4639-9381-CD982EB64162}"/>
              </a:ext>
            </a:extLst>
          </p:cNvPr>
          <p:cNvSpPr>
            <a:spLocks noGrp="1"/>
          </p:cNvSpPr>
          <p:nvPr/>
        </p:nvSpPr>
        <p:spPr>
          <a:xfrm>
            <a:off x="7635240" y="2404872"/>
            <a:ext cx="1691640" cy="38404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Draft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488F1A3-2A6D-44CF-A8BA-727053A25A10}"/>
              </a:ext>
            </a:extLst>
          </p:cNvPr>
          <p:cNvSpPr>
            <a:spLocks noGrp="1"/>
          </p:cNvSpPr>
          <p:nvPr/>
        </p:nvSpPr>
        <p:spPr>
          <a:xfrm>
            <a:off x="7635240" y="2971800"/>
            <a:ext cx="1691640" cy="160020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6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Write with the purpose and reader in mind.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1EE025D-AE94-4FB3-BCC2-EF1A205305C7}"/>
              </a:ext>
            </a:extLst>
          </p:cNvPr>
          <p:cNvSpPr>
            <a:spLocks noGrp="1"/>
          </p:cNvSpPr>
          <p:nvPr/>
        </p:nvSpPr>
        <p:spPr>
          <a:xfrm>
            <a:off x="9765792" y="1508760"/>
            <a:ext cx="2084831" cy="416052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B9BFC8E-FD49-4001-A3A3-B78F759D0262}"/>
              </a:ext>
            </a:extLst>
          </p:cNvPr>
          <p:cNvSpPr>
            <a:spLocks noGrp="1"/>
          </p:cNvSpPr>
          <p:nvPr/>
        </p:nvSpPr>
        <p:spPr>
          <a:xfrm>
            <a:off x="9902952" y="1664208"/>
            <a:ext cx="502920" cy="502920"/>
          </a:xfrm>
          <a:prstGeom prst="ellipse">
            <a:avLst/>
          </a:prstGeom>
          <a:solidFill>
            <a:srgbClr val="318E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A46A9E9-8FCB-49AC-AD7C-D2E9F2702CEF}"/>
              </a:ext>
            </a:extLst>
          </p:cNvPr>
          <p:cNvSpPr>
            <a:spLocks noGrp="1"/>
          </p:cNvSpPr>
          <p:nvPr/>
        </p:nvSpPr>
        <p:spPr>
          <a:xfrm>
            <a:off x="9912096" y="1719072"/>
            <a:ext cx="41148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712226E-98AF-4544-A7EC-198DF2AB23D4}"/>
              </a:ext>
            </a:extLst>
          </p:cNvPr>
          <p:cNvSpPr>
            <a:spLocks noGrp="1"/>
          </p:cNvSpPr>
          <p:nvPr/>
        </p:nvSpPr>
        <p:spPr>
          <a:xfrm>
            <a:off x="9966960" y="2404872"/>
            <a:ext cx="1691640" cy="38404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Review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9727D67-0E5B-4853-ADD5-B348AC8673A1}"/>
              </a:ext>
            </a:extLst>
          </p:cNvPr>
          <p:cNvSpPr>
            <a:spLocks noGrp="1"/>
          </p:cNvSpPr>
          <p:nvPr/>
        </p:nvSpPr>
        <p:spPr>
          <a:xfrm>
            <a:off x="9966960" y="2971800"/>
            <a:ext cx="1691640" cy="160020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6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Evaluate, edit, improve and publish.</a:t>
            </a:r>
          </a:p>
        </p:txBody>
      </p:sp>
    </p:spTree>
    <p:extLst>
      <p:ext uri="{BB962C8B-B14F-4D97-AF65-F5344CB8AC3E}">
        <p14:creationId xmlns:p14="http://schemas.microsoft.com/office/powerpoint/2010/main" val="1480124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AF09592-DA13-4A4E-9C7C-D76663D8E8D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D7BAF8-B1E8-4E7C-897C-B9FEE7633883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COMPOSITION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3B8A0F-A1A4-48FB-8376-240C93A8816F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1. Read: start with high-quality texts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4D6518-5458-4196-ACA4-EF755AD00017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14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7A86D4-40DD-4B41-B876-8356E20FE994}"/>
              </a:ext>
            </a:extLst>
          </p:cNvPr>
          <p:cNvSpPr>
            <a:spLocks noGrp="1"/>
          </p:cNvSpPr>
          <p:nvPr/>
        </p:nvSpPr>
        <p:spPr>
          <a:xfrm>
            <a:off x="685800" y="1389888"/>
            <a:ext cx="10698480" cy="62179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22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Texts give children something worth thinking about and a rich model of what writing can do.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783A7A-AA65-4271-841C-E1939F925B8D}"/>
              </a:ext>
            </a:extLst>
          </p:cNvPr>
          <p:cNvSpPr>
            <a:spLocks noGrp="1"/>
          </p:cNvSpPr>
          <p:nvPr/>
        </p:nvSpPr>
        <p:spPr>
          <a:xfrm>
            <a:off x="1155191" y="6217920"/>
            <a:ext cx="10195560" cy="4114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900" b="0" dirty="0">
                <a:solidFill>
                  <a:srgbClr val="2B3742"/>
                </a:solidFill>
                <a:latin typeface="Aptos"/>
                <a:ea typeface="Aptos"/>
                <a:cs typeface="Aptos"/>
              </a:rPr>
              <a:t>Purposeful reading builds vocabulary, sentence patterns, knowledge and imagination.</a:t>
            </a:r>
          </a:p>
        </p:txBody>
      </p:sp>
      <p:pic>
        <p:nvPicPr>
          <p:cNvPr id="7" name="object 2">
            <a:extLst>
              <a:ext uri="{FF2B5EF4-FFF2-40B4-BE49-F238E27FC236}">
                <a16:creationId xmlns:a16="http://schemas.microsoft.com/office/drawing/2014/main" id="{0A6419A2-77A1-14E7-31BB-1D1CF904B9D8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16489" y="2074636"/>
            <a:ext cx="1969427" cy="2444978"/>
          </a:xfrm>
          <a:prstGeom prst="rect">
            <a:avLst/>
          </a:prstGeom>
        </p:spPr>
      </p:pic>
      <p:pic>
        <p:nvPicPr>
          <p:cNvPr id="8" name="object 8">
            <a:extLst>
              <a:ext uri="{FF2B5EF4-FFF2-40B4-BE49-F238E27FC236}">
                <a16:creationId xmlns:a16="http://schemas.microsoft.com/office/drawing/2014/main" id="{F7D7DC23-D215-4CDD-76A4-46F612441655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24355" y="2175364"/>
            <a:ext cx="2103120" cy="1786127"/>
          </a:xfrm>
          <a:prstGeom prst="rect">
            <a:avLst/>
          </a:prstGeom>
        </p:spPr>
      </p:pic>
      <p:pic>
        <p:nvPicPr>
          <p:cNvPr id="9" name="object 9">
            <a:extLst>
              <a:ext uri="{FF2B5EF4-FFF2-40B4-BE49-F238E27FC236}">
                <a16:creationId xmlns:a16="http://schemas.microsoft.com/office/drawing/2014/main" id="{45818921-8C36-F9A8-D906-7725D333F3BF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51036" y="4010357"/>
            <a:ext cx="2142743" cy="2121407"/>
          </a:xfrm>
          <a:prstGeom prst="rect">
            <a:avLst/>
          </a:prstGeom>
        </p:spPr>
      </p:pic>
      <p:grpSp>
        <p:nvGrpSpPr>
          <p:cNvPr id="11" name="object 10">
            <a:extLst>
              <a:ext uri="{FF2B5EF4-FFF2-40B4-BE49-F238E27FC236}">
                <a16:creationId xmlns:a16="http://schemas.microsoft.com/office/drawing/2014/main" id="{50273B88-BED8-4BE2-983C-D6A49DC27A61}"/>
              </a:ext>
            </a:extLst>
          </p:cNvPr>
          <p:cNvGrpSpPr/>
          <p:nvPr/>
        </p:nvGrpSpPr>
        <p:grpSpPr>
          <a:xfrm>
            <a:off x="4085615" y="2175364"/>
            <a:ext cx="5640941" cy="3876929"/>
            <a:chOff x="2474976" y="1146063"/>
            <a:chExt cx="6583680" cy="4489450"/>
          </a:xfrm>
        </p:grpSpPr>
        <p:pic>
          <p:nvPicPr>
            <p:cNvPr id="12" name="object 11">
              <a:extLst>
                <a:ext uri="{FF2B5EF4-FFF2-40B4-BE49-F238E27FC236}">
                  <a16:creationId xmlns:a16="http://schemas.microsoft.com/office/drawing/2014/main" id="{F80AD27D-D940-9869-852C-7D447CE07FE8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07352" y="3285744"/>
              <a:ext cx="1813559" cy="2264664"/>
            </a:xfrm>
            <a:prstGeom prst="rect">
              <a:avLst/>
            </a:prstGeom>
          </p:spPr>
        </p:pic>
        <p:pic>
          <p:nvPicPr>
            <p:cNvPr id="13" name="object 12">
              <a:extLst>
                <a:ext uri="{FF2B5EF4-FFF2-40B4-BE49-F238E27FC236}">
                  <a16:creationId xmlns:a16="http://schemas.microsoft.com/office/drawing/2014/main" id="{3396A5E7-B6D2-7249-B587-19877A122876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330952" y="1298448"/>
              <a:ext cx="1755648" cy="2033015"/>
            </a:xfrm>
            <a:prstGeom prst="rect">
              <a:avLst/>
            </a:prstGeom>
          </p:spPr>
        </p:pic>
        <p:pic>
          <p:nvPicPr>
            <p:cNvPr id="14" name="object 13">
              <a:extLst>
                <a:ext uri="{FF2B5EF4-FFF2-40B4-BE49-F238E27FC236}">
                  <a16:creationId xmlns:a16="http://schemas.microsoft.com/office/drawing/2014/main" id="{07AF933B-5388-77A3-F89A-20261E6C2D56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48297" y="1146063"/>
              <a:ext cx="2110104" cy="2099675"/>
            </a:xfrm>
            <a:prstGeom prst="rect">
              <a:avLst/>
            </a:prstGeom>
          </p:spPr>
        </p:pic>
        <p:pic>
          <p:nvPicPr>
            <p:cNvPr id="15" name="object 14">
              <a:extLst>
                <a:ext uri="{FF2B5EF4-FFF2-40B4-BE49-F238E27FC236}">
                  <a16:creationId xmlns:a16="http://schemas.microsoft.com/office/drawing/2014/main" id="{FD4E911E-2DB4-16BF-2A88-D84C3886F442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44008" y="3394456"/>
              <a:ext cx="2460320" cy="2240800"/>
            </a:xfrm>
            <a:prstGeom prst="rect">
              <a:avLst/>
            </a:prstGeom>
          </p:spPr>
        </p:pic>
        <p:pic>
          <p:nvPicPr>
            <p:cNvPr id="16" name="object 15">
              <a:extLst>
                <a:ext uri="{FF2B5EF4-FFF2-40B4-BE49-F238E27FC236}">
                  <a16:creationId xmlns:a16="http://schemas.microsoft.com/office/drawing/2014/main" id="{FFA5F749-36EE-DC0E-FB4F-37535AC60C36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74976" y="3486912"/>
              <a:ext cx="2170176" cy="2103120"/>
            </a:xfrm>
            <a:prstGeom prst="rect">
              <a:avLst/>
            </a:prstGeom>
          </p:spPr>
        </p:pic>
        <p:pic>
          <p:nvPicPr>
            <p:cNvPr id="17" name="object 16">
              <a:extLst>
                <a:ext uri="{FF2B5EF4-FFF2-40B4-BE49-F238E27FC236}">
                  <a16:creationId xmlns:a16="http://schemas.microsoft.com/office/drawing/2014/main" id="{976A6D33-16CA-5EF5-772F-55DF5F3C3696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697224" y="1432560"/>
              <a:ext cx="1725168" cy="19629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946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331AFF-D7BF-4CB5-88C2-C3FC821B8FA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FAB930-2BDD-4E7D-9C99-7A3DBA027E16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COMPOSITION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7A31E8-B029-41D1-ACFC-B59A0715AC8E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 dirty="0">
                <a:solidFill>
                  <a:srgbClr val="1C374E"/>
                </a:solidFill>
                <a:latin typeface="Aptos"/>
                <a:ea typeface="Aptos"/>
                <a:cs typeface="Aptos"/>
              </a:rPr>
              <a:t>2. Explore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48BB8D-98EB-4EA2-9664-8FA19EA40251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15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88DC5C-8C13-4A98-BF4E-2258BEAAE87F}"/>
              </a:ext>
            </a:extLst>
          </p:cNvPr>
          <p:cNvSpPr>
            <a:spLocks noGrp="1"/>
          </p:cNvSpPr>
          <p:nvPr/>
        </p:nvSpPr>
        <p:spPr>
          <a:xfrm>
            <a:off x="685800" y="1371600"/>
            <a:ext cx="5486400" cy="5029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2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Children deepen their understanding before they write.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0ED408-0616-4E6B-812A-A03D0EFD9D44}"/>
              </a:ext>
            </a:extLst>
          </p:cNvPr>
          <p:cNvSpPr>
            <a:spLocks noGrp="1"/>
          </p:cNvSpPr>
          <p:nvPr/>
        </p:nvSpPr>
        <p:spPr>
          <a:xfrm>
            <a:off x="594360" y="2505456"/>
            <a:ext cx="4846320" cy="315468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rPr dirty="0"/>
              <a:t>•  discuss characters, events and ideas</a:t>
            </a:r>
          </a:p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rPr dirty="0"/>
              <a:t>•  collect and rehearse useful vocabulary</a:t>
            </a:r>
          </a:p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rPr dirty="0"/>
              <a:t>•  notice how authors shape sentences</a:t>
            </a:r>
          </a:p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rPr dirty="0"/>
              <a:t>•  use drama and oral rehearsal to develop voice</a:t>
            </a:r>
          </a:p>
        </p:txBody>
      </p:sp>
    </p:spTree>
    <p:extLst>
      <p:ext uri="{BB962C8B-B14F-4D97-AF65-F5344CB8AC3E}">
        <p14:creationId xmlns:p14="http://schemas.microsoft.com/office/powerpoint/2010/main" val="227877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0166B23-2A28-4BAE-8391-57633E73DB6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B346F3-757A-445B-9394-0DBDDFE2725F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COMPOSITION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5AD9C2-A403-4DE3-AD3B-B0E5C95C704E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3. Notice how the text works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28DA1A-90BF-4451-892B-920BD10D788F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16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8FE830-750C-4897-9138-F4615D18114B}"/>
              </a:ext>
            </a:extLst>
          </p:cNvPr>
          <p:cNvSpPr>
            <a:spLocks noGrp="1"/>
          </p:cNvSpPr>
          <p:nvPr/>
        </p:nvSpPr>
        <p:spPr>
          <a:xfrm>
            <a:off x="685800" y="1353312"/>
            <a:ext cx="10698480" cy="5029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22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Children compare examples and identify what helps the reader.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A55A72C-5A6A-47E8-8A46-C6D514C28A70}"/>
              </a:ext>
            </a:extLst>
          </p:cNvPr>
          <p:cNvSpPr>
            <a:spLocks noGrp="1"/>
          </p:cNvSpPr>
          <p:nvPr/>
        </p:nvSpPr>
        <p:spPr>
          <a:xfrm>
            <a:off x="640080" y="2011680"/>
            <a:ext cx="457200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EA610ED-10A6-4651-961F-807E86878774}"/>
              </a:ext>
            </a:extLst>
          </p:cNvPr>
          <p:cNvSpPr>
            <a:spLocks noGrp="1"/>
          </p:cNvSpPr>
          <p:nvPr/>
        </p:nvSpPr>
        <p:spPr>
          <a:xfrm>
            <a:off x="640080" y="2011680"/>
            <a:ext cx="91440" cy="333756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1A6518-2882-4149-9881-EA95B0DC4D8A}"/>
              </a:ext>
            </a:extLst>
          </p:cNvPr>
          <p:cNvSpPr>
            <a:spLocks noGrp="1"/>
          </p:cNvSpPr>
          <p:nvPr/>
        </p:nvSpPr>
        <p:spPr>
          <a:xfrm>
            <a:off x="896112" y="2212848"/>
            <a:ext cx="4114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Questions to explore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0595AA-642E-45ED-859D-DF32FD2EEDAD}"/>
              </a:ext>
            </a:extLst>
          </p:cNvPr>
          <p:cNvSpPr>
            <a:spLocks noGrp="1"/>
          </p:cNvSpPr>
          <p:nvPr/>
        </p:nvSpPr>
        <p:spPr>
          <a:xfrm>
            <a:off x="896112" y="2651760"/>
            <a:ext cx="4114800" cy="25603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What do these texts have in common?
How has the writer organised the ideas?
Which language choices are effective?
What will our success criteria include?</a:t>
            </a:r>
          </a:p>
        </p:txBody>
      </p:sp>
      <p:pic>
        <p:nvPicPr>
          <p:cNvPr id="11" name="object 6">
            <a:extLst>
              <a:ext uri="{FF2B5EF4-FFF2-40B4-BE49-F238E27FC236}">
                <a16:creationId xmlns:a16="http://schemas.microsoft.com/office/drawing/2014/main" id="{D3A28F84-F27B-CA33-D51B-46AD45EBB78B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22792" y="4495800"/>
            <a:ext cx="2761488" cy="1706880"/>
          </a:xfrm>
          <a:prstGeom prst="rect">
            <a:avLst/>
          </a:prstGeom>
        </p:spPr>
      </p:pic>
      <p:pic>
        <p:nvPicPr>
          <p:cNvPr id="12" name="object 7">
            <a:extLst>
              <a:ext uri="{FF2B5EF4-FFF2-40B4-BE49-F238E27FC236}">
                <a16:creationId xmlns:a16="http://schemas.microsoft.com/office/drawing/2014/main" id="{BACE48A5-981A-DF0E-2E48-6F75378A43D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97880" y="4495800"/>
            <a:ext cx="1871472" cy="1840992"/>
          </a:xfrm>
          <a:prstGeom prst="rect">
            <a:avLst/>
          </a:prstGeom>
        </p:spPr>
      </p:pic>
      <p:pic>
        <p:nvPicPr>
          <p:cNvPr id="13" name="object 8">
            <a:extLst>
              <a:ext uri="{FF2B5EF4-FFF2-40B4-BE49-F238E27FC236}">
                <a16:creationId xmlns:a16="http://schemas.microsoft.com/office/drawing/2014/main" id="{BE9FEA4D-ABA9-2B92-2780-F4A72C692099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06184" y="2054353"/>
            <a:ext cx="3291839" cy="199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6088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6CCEF5-7512-482A-A71D-D202691CF45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5AA765-62D0-4CA3-9192-A975DF525272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COMPOSITION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7DEAC2-748E-4EBA-9352-D320DAA46D2D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4. Plan: shape ideas before drafting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E86CBA-F76C-41EE-BF17-123F2AFE849D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17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D19B68BB-8603-4FFD-AA1D-2B631F33456D}"/>
              </a:ext>
            </a:extLst>
          </p:cNvPr>
          <p:cNvSpPr>
            <a:spLocks noGrp="1"/>
          </p:cNvSpPr>
          <p:nvPr/>
        </p:nvSpPr>
        <p:spPr>
          <a:xfrm>
            <a:off x="640080" y="1536192"/>
            <a:ext cx="342900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3F2127D-A56E-44B1-8C14-5F80A9F2ECEA}"/>
              </a:ext>
            </a:extLst>
          </p:cNvPr>
          <p:cNvSpPr>
            <a:spLocks noGrp="1"/>
          </p:cNvSpPr>
          <p:nvPr/>
        </p:nvSpPr>
        <p:spPr>
          <a:xfrm>
            <a:off x="640080" y="1536192"/>
            <a:ext cx="91440" cy="333756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EC1A0A-D67A-45BB-A6AB-4A9CFC6BF048}"/>
              </a:ext>
            </a:extLst>
          </p:cNvPr>
          <p:cNvSpPr>
            <a:spLocks noGrp="1"/>
          </p:cNvSpPr>
          <p:nvPr/>
        </p:nvSpPr>
        <p:spPr>
          <a:xfrm>
            <a:off x="896112" y="1737360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Purpose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3E2D12-7EA3-42B7-96F0-03BF96AB7BCF}"/>
              </a:ext>
            </a:extLst>
          </p:cNvPr>
          <p:cNvSpPr>
            <a:spLocks noGrp="1"/>
          </p:cNvSpPr>
          <p:nvPr/>
        </p:nvSpPr>
        <p:spPr>
          <a:xfrm>
            <a:off x="896112" y="2176272"/>
            <a:ext cx="2971800" cy="25603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0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What am I writing and why?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FCF6385-5CBC-4FFA-811B-8DB1DC40A90B}"/>
              </a:ext>
            </a:extLst>
          </p:cNvPr>
          <p:cNvSpPr>
            <a:spLocks noGrp="1"/>
          </p:cNvSpPr>
          <p:nvPr/>
        </p:nvSpPr>
        <p:spPr>
          <a:xfrm>
            <a:off x="4379976" y="1536192"/>
            <a:ext cx="342900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90E5446-A66D-4E7C-A8FB-28899C1714FB}"/>
              </a:ext>
            </a:extLst>
          </p:cNvPr>
          <p:cNvSpPr>
            <a:spLocks noGrp="1"/>
          </p:cNvSpPr>
          <p:nvPr/>
        </p:nvSpPr>
        <p:spPr>
          <a:xfrm>
            <a:off x="4379976" y="1536192"/>
            <a:ext cx="91440" cy="3337560"/>
          </a:xfrm>
          <a:prstGeom prst="round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9B2F1E8-5FE5-4AEC-9AF0-1B2890005479}"/>
              </a:ext>
            </a:extLst>
          </p:cNvPr>
          <p:cNvSpPr>
            <a:spLocks noGrp="1"/>
          </p:cNvSpPr>
          <p:nvPr/>
        </p:nvSpPr>
        <p:spPr>
          <a:xfrm>
            <a:off x="4636008" y="1737360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Reader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DC554A-ED20-4773-901A-94886CF90FC7}"/>
              </a:ext>
            </a:extLst>
          </p:cNvPr>
          <p:cNvSpPr>
            <a:spLocks noGrp="1"/>
          </p:cNvSpPr>
          <p:nvPr/>
        </p:nvSpPr>
        <p:spPr>
          <a:xfrm>
            <a:off x="4636008" y="2176272"/>
            <a:ext cx="2971800" cy="25603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0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Who will read it? What will help them?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26AC145-BD87-46C4-9793-F175133AE83D}"/>
              </a:ext>
            </a:extLst>
          </p:cNvPr>
          <p:cNvSpPr>
            <a:spLocks noGrp="1"/>
          </p:cNvSpPr>
          <p:nvPr/>
        </p:nvSpPr>
        <p:spPr>
          <a:xfrm>
            <a:off x="8119872" y="1536192"/>
            <a:ext cx="342900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30834CF-0D1D-4108-B1A6-0715448643DE}"/>
              </a:ext>
            </a:extLst>
          </p:cNvPr>
          <p:cNvSpPr>
            <a:spLocks noGrp="1"/>
          </p:cNvSpPr>
          <p:nvPr/>
        </p:nvSpPr>
        <p:spPr>
          <a:xfrm>
            <a:off x="8119872" y="1536192"/>
            <a:ext cx="91440" cy="3337560"/>
          </a:xfrm>
          <a:prstGeom prst="roundRect">
            <a:avLst/>
          </a:prstGeom>
          <a:solidFill>
            <a:srgbClr val="F0B949"/>
          </a:solidFill>
          <a:ln>
            <a:solidFill>
              <a:srgbClr val="F0B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09B40C-A43F-474B-ABA0-D7E6E45103F1}"/>
              </a:ext>
            </a:extLst>
          </p:cNvPr>
          <p:cNvSpPr>
            <a:spLocks noGrp="1"/>
          </p:cNvSpPr>
          <p:nvPr/>
        </p:nvSpPr>
        <p:spPr>
          <a:xfrm>
            <a:off x="8375904" y="1737360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Language and structure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6099736-3D7F-48F0-8091-BD398BBC6DB3}"/>
              </a:ext>
            </a:extLst>
          </p:cNvPr>
          <p:cNvSpPr>
            <a:spLocks noGrp="1"/>
          </p:cNvSpPr>
          <p:nvPr/>
        </p:nvSpPr>
        <p:spPr>
          <a:xfrm>
            <a:off x="8375904" y="2176272"/>
            <a:ext cx="2971800" cy="25603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Which vocabulary, sentence patterns and organisation will work best?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E90BCA2-2E87-44F8-BC22-551FF6B4BCCC}"/>
              </a:ext>
            </a:extLst>
          </p:cNvPr>
          <p:cNvSpPr>
            <a:spLocks noGrp="1"/>
          </p:cNvSpPr>
          <p:nvPr/>
        </p:nvSpPr>
        <p:spPr>
          <a:xfrm>
            <a:off x="914400" y="5321808"/>
            <a:ext cx="10378440" cy="45720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2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A useful plan supports thinking without becoming a writing task in itself.</a:t>
            </a:r>
          </a:p>
        </p:txBody>
      </p:sp>
    </p:spTree>
    <p:extLst>
      <p:ext uri="{BB962C8B-B14F-4D97-AF65-F5344CB8AC3E}">
        <p14:creationId xmlns:p14="http://schemas.microsoft.com/office/powerpoint/2010/main" val="860074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BEE444-319F-4139-84F1-39F62DF5E1A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43C689-DAFB-4A86-9247-1B5EF60FE14B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COMPOSITION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4AA156-78FE-42E9-8323-93200668A033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5. Draft, review and improve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15CBFE-307A-454C-8F0A-4B98325D118E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18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6C18B9-A459-4CA1-8022-4D10247FB359}"/>
              </a:ext>
            </a:extLst>
          </p:cNvPr>
          <p:cNvSpPr>
            <a:spLocks noGrp="1"/>
          </p:cNvSpPr>
          <p:nvPr/>
        </p:nvSpPr>
        <p:spPr>
          <a:xfrm>
            <a:off x="685800" y="1353312"/>
            <a:ext cx="5029200" cy="5029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2200" b="1" dirty="0">
                <a:solidFill>
                  <a:srgbClr val="1C374E"/>
                </a:solidFill>
                <a:latin typeface="Aptos"/>
                <a:ea typeface="Aptos"/>
                <a:cs typeface="Aptos"/>
              </a:rPr>
              <a:t>The first version gives children something to work 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44BB49-49AC-41CC-A232-2DF9DC6D2D84}"/>
              </a:ext>
            </a:extLst>
          </p:cNvPr>
          <p:cNvSpPr>
            <a:spLocks noGrp="1"/>
          </p:cNvSpPr>
          <p:nvPr/>
        </p:nvSpPr>
        <p:spPr>
          <a:xfrm>
            <a:off x="594360" y="2404872"/>
            <a:ext cx="4572000" cy="338328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rPr dirty="0"/>
              <a:t>•  reread for meaning and clarity</a:t>
            </a:r>
          </a:p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rPr dirty="0"/>
              <a:t>•  check spelling and punctuation already taught</a:t>
            </a:r>
          </a:p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rPr dirty="0"/>
              <a:t>•  make purposeful additions or changes</a:t>
            </a:r>
          </a:p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rPr dirty="0"/>
              <a:t>•  respond to focused feedback</a:t>
            </a:r>
          </a:p>
          <a:p>
            <a:pPr>
              <a:spcAft>
                <a:spcPts val="1000"/>
              </a:spcAft>
              <a:buNone/>
              <a:defRPr sz="1900">
                <a:solidFill>
                  <a:srgbClr val="2B3742"/>
                </a:solidFill>
                <a:latin typeface="Aptos"/>
                <a:ea typeface="Aptos"/>
                <a:cs typeface="Aptos"/>
              </a:defRPr>
            </a:pPr>
            <a:r>
              <a:rPr dirty="0"/>
              <a:t>•  publish when the final outcome merits it</a:t>
            </a:r>
          </a:p>
        </p:txBody>
      </p:sp>
    </p:spTree>
    <p:extLst>
      <p:ext uri="{BB962C8B-B14F-4D97-AF65-F5344CB8AC3E}">
        <p14:creationId xmlns:p14="http://schemas.microsoft.com/office/powerpoint/2010/main" val="21223416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E10675E-F92D-4E7E-8952-43F252DBA8B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925524-3322-4F30-B507-F94C27216A4F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COMPOSITION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D881CF-BDAD-4612-9DD1-7556F032D222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Progression is visible over time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28FA6D-7923-408F-90CD-6497051576F3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19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240D39-C5B9-4CFD-A43E-F30007D82191}"/>
              </a:ext>
            </a:extLst>
          </p:cNvPr>
          <p:cNvSpPr>
            <a:spLocks noGrp="1"/>
          </p:cNvSpPr>
          <p:nvPr/>
        </p:nvSpPr>
        <p:spPr>
          <a:xfrm>
            <a:off x="685800" y="1325880"/>
            <a:ext cx="10789920" cy="6400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21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Children build on earlier experiences of mark-making, oral composition, phonics and sentence construction.</a:t>
            </a:r>
          </a:p>
        </p:txBody>
      </p:sp>
      <p:pic>
        <p:nvPicPr>
          <p:cNvPr id="26" name="Picture 6"/>
          <p:cNvPicPr>
            <a:picLocks noChangeAspect="1"/>
          </p:cNvPicPr>
          <p:nvPr/>
        </p:nvPicPr>
        <p:blipFill>
          <a:blip r:embed="rId3"/>
          <a:srcRect t="8434" b="8434"/>
          <a:stretch>
            <a:fillRect/>
          </a:stretch>
        </p:blipFill>
        <p:spPr>
          <a:xfrm>
            <a:off x="594360" y="2148840"/>
            <a:ext cx="2514600" cy="301752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755A122-C80D-401D-AF97-24A44BD31CB3}"/>
              </a:ext>
            </a:extLst>
          </p:cNvPr>
          <p:cNvSpPr>
            <a:spLocks noGrp="1"/>
          </p:cNvSpPr>
          <p:nvPr/>
        </p:nvSpPr>
        <p:spPr>
          <a:xfrm>
            <a:off x="594360" y="5285232"/>
            <a:ext cx="2514600" cy="3200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6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Nursery</a:t>
            </a:r>
          </a:p>
        </p:txBody>
      </p:sp>
      <p:pic>
        <p:nvPicPr>
          <p:cNvPr id="28" name="Picture 8"/>
          <p:cNvPicPr>
            <a:picLocks noChangeAspect="1"/>
          </p:cNvPicPr>
          <p:nvPr/>
        </p:nvPicPr>
        <p:blipFill>
          <a:blip r:embed="rId4"/>
          <a:srcRect t="7339" b="7339"/>
          <a:stretch>
            <a:fillRect/>
          </a:stretch>
        </p:blipFill>
        <p:spPr>
          <a:xfrm>
            <a:off x="3410712" y="2148840"/>
            <a:ext cx="2514600" cy="301752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796F36C-6DCA-49A7-8DE6-BE1DBA1F4228}"/>
              </a:ext>
            </a:extLst>
          </p:cNvPr>
          <p:cNvSpPr>
            <a:spLocks noGrp="1"/>
          </p:cNvSpPr>
          <p:nvPr/>
        </p:nvSpPr>
        <p:spPr>
          <a:xfrm>
            <a:off x="3410712" y="5285232"/>
            <a:ext cx="2514600" cy="3200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600" b="1">
                <a:solidFill>
                  <a:srgbClr val="EE7E68"/>
                </a:solidFill>
                <a:latin typeface="Aptos"/>
                <a:ea typeface="Aptos"/>
                <a:cs typeface="Aptos"/>
              </a:rPr>
              <a:t>Year 1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C16E465D-1748-4ACE-9054-C7E02DFD8609}"/>
              </a:ext>
            </a:extLst>
          </p:cNvPr>
          <p:cNvSpPr>
            <a:spLocks noGrp="1"/>
          </p:cNvSpPr>
          <p:nvPr/>
        </p:nvSpPr>
        <p:spPr>
          <a:xfrm>
            <a:off x="6492240" y="2148840"/>
            <a:ext cx="470916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33885B9-69F3-4615-9E71-74D6C491A68D}"/>
              </a:ext>
            </a:extLst>
          </p:cNvPr>
          <p:cNvSpPr>
            <a:spLocks noGrp="1"/>
          </p:cNvSpPr>
          <p:nvPr/>
        </p:nvSpPr>
        <p:spPr>
          <a:xfrm>
            <a:off x="6492240" y="2148840"/>
            <a:ext cx="91440" cy="1417320"/>
          </a:xfrm>
          <a:prstGeom prst="roundRect">
            <a:avLst/>
          </a:prstGeom>
          <a:solidFill>
            <a:srgbClr val="F0B949"/>
          </a:solidFill>
          <a:ln>
            <a:solidFill>
              <a:srgbClr val="F0B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5F81A5-3392-482C-9642-436DE83EE4BC}"/>
              </a:ext>
            </a:extLst>
          </p:cNvPr>
          <p:cNvSpPr>
            <a:spLocks noGrp="1"/>
          </p:cNvSpPr>
          <p:nvPr/>
        </p:nvSpPr>
        <p:spPr>
          <a:xfrm>
            <a:off x="6748272" y="2350008"/>
            <a:ext cx="425196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What develops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7E7A0C-2D60-4A3F-BD51-B70376E84191}"/>
              </a:ext>
            </a:extLst>
          </p:cNvPr>
          <p:cNvSpPr>
            <a:spLocks noGrp="1"/>
          </p:cNvSpPr>
          <p:nvPr/>
        </p:nvSpPr>
        <p:spPr>
          <a:xfrm>
            <a:off x="6720840" y="2660904"/>
            <a:ext cx="4251960" cy="6400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 dirty="0">
                <a:solidFill>
                  <a:srgbClr val="2B3742"/>
                </a:solidFill>
                <a:latin typeface="Aptos"/>
                <a:ea typeface="Aptos"/>
                <a:cs typeface="Aptos"/>
              </a:rPr>
              <a:t>Ideas become more sustained, sentences more controlled and choices more deliberate.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40D6F54-1799-44E3-94DF-2416D29DC251}"/>
              </a:ext>
            </a:extLst>
          </p:cNvPr>
          <p:cNvSpPr>
            <a:spLocks noGrp="1"/>
          </p:cNvSpPr>
          <p:nvPr/>
        </p:nvSpPr>
        <p:spPr>
          <a:xfrm>
            <a:off x="6492240" y="3986783"/>
            <a:ext cx="470916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4D093CC-B814-49B9-98B3-9929B64F338F}"/>
              </a:ext>
            </a:extLst>
          </p:cNvPr>
          <p:cNvSpPr>
            <a:spLocks noGrp="1"/>
          </p:cNvSpPr>
          <p:nvPr/>
        </p:nvSpPr>
        <p:spPr>
          <a:xfrm>
            <a:off x="6492240" y="3822191"/>
            <a:ext cx="91440" cy="141732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91A99C-FA2F-4DFF-A1FF-7A6B40D83DFF}"/>
              </a:ext>
            </a:extLst>
          </p:cNvPr>
          <p:cNvSpPr>
            <a:spLocks noGrp="1"/>
          </p:cNvSpPr>
          <p:nvPr/>
        </p:nvSpPr>
        <p:spPr>
          <a:xfrm>
            <a:off x="6839712" y="3986783"/>
            <a:ext cx="425196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 dirty="0">
                <a:solidFill>
                  <a:srgbClr val="1C374E"/>
                </a:solidFill>
                <a:latin typeface="Aptos"/>
                <a:ea typeface="Aptos"/>
                <a:cs typeface="Aptos"/>
              </a:rPr>
              <a:t>What remains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D199F19-2BC7-4AA4-8A6F-4037B4EA2765}"/>
              </a:ext>
            </a:extLst>
          </p:cNvPr>
          <p:cNvSpPr>
            <a:spLocks noGrp="1"/>
          </p:cNvSpPr>
          <p:nvPr/>
        </p:nvSpPr>
        <p:spPr>
          <a:xfrm>
            <a:off x="6748272" y="4462272"/>
            <a:ext cx="4251960" cy="6400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 dirty="0">
                <a:solidFill>
                  <a:srgbClr val="2B3742"/>
                </a:solidFill>
                <a:latin typeface="Aptos"/>
                <a:ea typeface="Aptos"/>
                <a:cs typeface="Aptos"/>
              </a:rPr>
              <a:t>Oral rehearsal, reading aloud and purposeful response continue to support every stage.</a:t>
            </a:r>
          </a:p>
        </p:txBody>
      </p:sp>
    </p:spTree>
    <p:extLst>
      <p:ext uri="{BB962C8B-B14F-4D97-AF65-F5344CB8AC3E}">
        <p14:creationId xmlns:p14="http://schemas.microsoft.com/office/powerpoint/2010/main" val="16052759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06BCFBF-71AF-4D93-ABE4-078B709DDE1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E10F6-A1A4-45C7-90DF-47865B49FC83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READING INTO WRITING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49C086-FD22-4493-BA32-C542A1224424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Reading feeds writing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F6D33A-4F32-45E6-9029-507D27304698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20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4DBF5F1-4C86-46F9-ACAE-4EDC76D76424}"/>
              </a:ext>
            </a:extLst>
          </p:cNvPr>
          <p:cNvSpPr>
            <a:spLocks noGrp="1"/>
          </p:cNvSpPr>
          <p:nvPr/>
        </p:nvSpPr>
        <p:spPr>
          <a:xfrm>
            <a:off x="685800" y="1417320"/>
            <a:ext cx="10789920" cy="3337560"/>
          </a:xfrm>
          <a:prstGeom prst="roundRect">
            <a:avLst/>
          </a:prstGeom>
          <a:solidFill>
            <a:srgbClr val="D3EBF4"/>
          </a:solidFill>
          <a:ln>
            <a:solidFill>
              <a:srgbClr val="D3EB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874D83-B90E-4C83-8385-E06020EF9F09}"/>
              </a:ext>
            </a:extLst>
          </p:cNvPr>
          <p:cNvSpPr>
            <a:spLocks noGrp="1"/>
          </p:cNvSpPr>
          <p:nvPr/>
        </p:nvSpPr>
        <p:spPr>
          <a:xfrm>
            <a:off x="1143000" y="1965960"/>
            <a:ext cx="9875520" cy="1645920"/>
          </a:xfrm>
          <a:prstGeom prst="rect">
            <a:avLst/>
          </a:prstGeom>
          <a:noFill/>
        </p:spPr>
        <p:txBody>
          <a:bodyPr wrap="square" lIns="54864" tIns="54864" rIns="54864" bIns="54864" anchor="ctr">
            <a:spAutoFit/>
          </a:bodyPr>
          <a:lstStyle/>
          <a:p>
            <a:pPr algn="ctr">
              <a:buNone/>
            </a:pPr>
            <a:r>
              <a:rPr sz="2500" b="0">
                <a:solidFill>
                  <a:srgbClr val="1C374E"/>
                </a:solidFill>
                <a:latin typeface="Aptos"/>
                <a:ea typeface="Aptos"/>
                <a:cs typeface="Aptos"/>
              </a:rPr>
              <a:t>“The best writers were the children who read avidly… these children had been internalising narrative patterns, the language of stories, and recycling them in their heads.”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AF0100-AC68-4D6C-9E09-C3B9548D3541}"/>
              </a:ext>
            </a:extLst>
          </p:cNvPr>
          <p:cNvSpPr>
            <a:spLocks noGrp="1"/>
          </p:cNvSpPr>
          <p:nvPr/>
        </p:nvSpPr>
        <p:spPr>
          <a:xfrm>
            <a:off x="4480560" y="4069080"/>
            <a:ext cx="3200400" cy="3200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5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Pie Corbett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4C72B1-5C89-4AC3-9AE6-B3D936CEF872}"/>
              </a:ext>
            </a:extLst>
          </p:cNvPr>
          <p:cNvSpPr>
            <a:spLocks noGrp="1"/>
          </p:cNvSpPr>
          <p:nvPr/>
        </p:nvSpPr>
        <p:spPr>
          <a:xfrm>
            <a:off x="960120" y="5230368"/>
            <a:ext cx="10241280" cy="5029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9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Repeated encounters with rich texts help children develop an ear for language and a repertoire of structures.</a:t>
            </a:r>
          </a:p>
        </p:txBody>
      </p:sp>
    </p:spTree>
    <p:extLst>
      <p:ext uri="{BB962C8B-B14F-4D97-AF65-F5344CB8AC3E}">
        <p14:creationId xmlns:p14="http://schemas.microsoft.com/office/powerpoint/2010/main" val="19134775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83B82C3-C07C-412D-A8FC-E9274C5BEBB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C14BFF-5E99-479E-BA86-4BA6397EE4AF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READING INTO WRITING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43373B-E990-44C1-A168-D7797D1DEAD8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Story patterns support confident composition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DB7A38-98FA-41D5-A104-5EF303C470E9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21</a:t>
            </a:r>
          </a:p>
        </p:txBody>
      </p:sp>
      <p:pic>
        <p:nvPicPr>
          <p:cNvPr id="31" name="Picture 5"/>
          <p:cNvPicPr>
            <a:picLocks noChangeAspect="1"/>
          </p:cNvPicPr>
          <p:nvPr/>
        </p:nvPicPr>
        <p:blipFill>
          <a:blip r:embed="rId3"/>
          <a:srcRect l="16520" r="16520"/>
          <a:stretch>
            <a:fillRect/>
          </a:stretch>
        </p:blipFill>
        <p:spPr>
          <a:xfrm>
            <a:off x="502920" y="1371600"/>
            <a:ext cx="1234440" cy="18288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E7860B-7A66-41AA-A649-155D68AC0817}"/>
              </a:ext>
            </a:extLst>
          </p:cNvPr>
          <p:cNvSpPr>
            <a:spLocks noGrp="1"/>
          </p:cNvSpPr>
          <p:nvPr/>
        </p:nvSpPr>
        <p:spPr>
          <a:xfrm>
            <a:off x="1874519" y="1874519"/>
            <a:ext cx="132588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Losing tale</a:t>
            </a:r>
          </a:p>
        </p:txBody>
      </p:sp>
      <p:pic>
        <p:nvPicPr>
          <p:cNvPr id="33" name="Picture 7"/>
          <p:cNvPicPr>
            <a:picLocks noChangeAspect="1"/>
          </p:cNvPicPr>
          <p:nvPr/>
        </p:nvPicPr>
        <p:blipFill>
          <a:blip r:embed="rId4"/>
          <a:srcRect l="16250" r="16250"/>
          <a:stretch>
            <a:fillRect/>
          </a:stretch>
        </p:blipFill>
        <p:spPr>
          <a:xfrm>
            <a:off x="3383280" y="1371600"/>
            <a:ext cx="1234440" cy="18288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5FD149-1A1F-4079-BB7A-3DECB50AE2D9}"/>
              </a:ext>
            </a:extLst>
          </p:cNvPr>
          <p:cNvSpPr>
            <a:spLocks noGrp="1"/>
          </p:cNvSpPr>
          <p:nvPr/>
        </p:nvSpPr>
        <p:spPr>
          <a:xfrm>
            <a:off x="4754880" y="1874519"/>
            <a:ext cx="132588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Conquering the monster</a:t>
            </a:r>
          </a:p>
        </p:txBody>
      </p:sp>
      <p:pic>
        <p:nvPicPr>
          <p:cNvPr id="35" name="Picture 9"/>
          <p:cNvPicPr>
            <a:picLocks noChangeAspect="1"/>
          </p:cNvPicPr>
          <p:nvPr/>
        </p:nvPicPr>
        <p:blipFill>
          <a:blip r:embed="rId5"/>
          <a:srcRect l="19263" r="19263"/>
          <a:stretch>
            <a:fillRect/>
          </a:stretch>
        </p:blipFill>
        <p:spPr>
          <a:xfrm>
            <a:off x="6263640" y="1371600"/>
            <a:ext cx="1234440" cy="18288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083AE28-D2E3-41EE-90AB-F19B85AFF4D0}"/>
              </a:ext>
            </a:extLst>
          </p:cNvPr>
          <p:cNvSpPr>
            <a:spLocks noGrp="1"/>
          </p:cNvSpPr>
          <p:nvPr/>
        </p:nvSpPr>
        <p:spPr>
          <a:xfrm>
            <a:off x="7635240" y="1874519"/>
            <a:ext cx="132588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Journey tale</a:t>
            </a:r>
          </a:p>
        </p:txBody>
      </p:sp>
      <p:pic>
        <p:nvPicPr>
          <p:cNvPr id="37" name="Picture 11"/>
          <p:cNvPicPr>
            <a:picLocks noChangeAspect="1"/>
          </p:cNvPicPr>
          <p:nvPr/>
        </p:nvPicPr>
        <p:blipFill>
          <a:blip r:embed="rId6"/>
          <a:srcRect l="17318" r="17318"/>
          <a:stretch>
            <a:fillRect/>
          </a:stretch>
        </p:blipFill>
        <p:spPr>
          <a:xfrm>
            <a:off x="9144000" y="1371600"/>
            <a:ext cx="1234440" cy="18288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96A2B70-34EE-4674-A877-9EF52FD90F76}"/>
              </a:ext>
            </a:extLst>
          </p:cNvPr>
          <p:cNvSpPr>
            <a:spLocks noGrp="1"/>
          </p:cNvSpPr>
          <p:nvPr/>
        </p:nvSpPr>
        <p:spPr>
          <a:xfrm>
            <a:off x="10515600" y="1874519"/>
            <a:ext cx="132588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Character flaw</a:t>
            </a:r>
          </a:p>
        </p:txBody>
      </p:sp>
      <p:pic>
        <p:nvPicPr>
          <p:cNvPr id="39" name="Picture 13"/>
          <p:cNvPicPr>
            <a:picLocks noChangeAspect="1"/>
          </p:cNvPicPr>
          <p:nvPr/>
        </p:nvPicPr>
        <p:blipFill>
          <a:blip r:embed="rId7"/>
          <a:srcRect l="19845" r="19845"/>
          <a:stretch>
            <a:fillRect/>
          </a:stretch>
        </p:blipFill>
        <p:spPr>
          <a:xfrm>
            <a:off x="502920" y="3794760"/>
            <a:ext cx="1234440" cy="18288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4F2E7AF-CE86-43C7-A713-6384A2093E94}"/>
              </a:ext>
            </a:extLst>
          </p:cNvPr>
          <p:cNvSpPr>
            <a:spLocks noGrp="1"/>
          </p:cNvSpPr>
          <p:nvPr/>
        </p:nvSpPr>
        <p:spPr>
          <a:xfrm>
            <a:off x="1874519" y="4297680"/>
            <a:ext cx="132588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Meeting tale</a:t>
            </a:r>
          </a:p>
        </p:txBody>
      </p:sp>
      <p:pic>
        <p:nvPicPr>
          <p:cNvPr id="41" name="Picture 15"/>
          <p:cNvPicPr>
            <a:picLocks noChangeAspect="1"/>
          </p:cNvPicPr>
          <p:nvPr/>
        </p:nvPicPr>
        <p:blipFill>
          <a:blip r:embed="rId8"/>
          <a:srcRect l="12651" r="12651"/>
          <a:stretch>
            <a:fillRect/>
          </a:stretch>
        </p:blipFill>
        <p:spPr>
          <a:xfrm>
            <a:off x="3383280" y="3794760"/>
            <a:ext cx="1234440" cy="18288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CF0B992-E957-48C1-BEE4-D3B0F64C524F}"/>
              </a:ext>
            </a:extLst>
          </p:cNvPr>
          <p:cNvSpPr>
            <a:spLocks noGrp="1"/>
          </p:cNvSpPr>
          <p:nvPr/>
        </p:nvSpPr>
        <p:spPr>
          <a:xfrm>
            <a:off x="4754880" y="4297680"/>
            <a:ext cx="132588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Repetitive tale</a:t>
            </a:r>
          </a:p>
        </p:txBody>
      </p:sp>
      <p:pic>
        <p:nvPicPr>
          <p:cNvPr id="43" name="Picture 17"/>
          <p:cNvPicPr>
            <a:picLocks noChangeAspect="1"/>
          </p:cNvPicPr>
          <p:nvPr/>
        </p:nvPicPr>
        <p:blipFill>
          <a:blip r:embed="rId9"/>
          <a:srcRect l="5000" r="5000"/>
          <a:stretch>
            <a:fillRect/>
          </a:stretch>
        </p:blipFill>
        <p:spPr>
          <a:xfrm>
            <a:off x="6263640" y="3794760"/>
            <a:ext cx="1234440" cy="18288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31BD959-523D-447C-9137-9434C3974E22}"/>
              </a:ext>
            </a:extLst>
          </p:cNvPr>
          <p:cNvSpPr>
            <a:spLocks noGrp="1"/>
          </p:cNvSpPr>
          <p:nvPr/>
        </p:nvSpPr>
        <p:spPr>
          <a:xfrm>
            <a:off x="7635240" y="4297680"/>
            <a:ext cx="1325880" cy="77724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5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Wishing tale</a:t>
            </a:r>
          </a:p>
        </p:txBody>
      </p:sp>
    </p:spTree>
    <p:extLst>
      <p:ext uri="{BB962C8B-B14F-4D97-AF65-F5344CB8AC3E}">
        <p14:creationId xmlns:p14="http://schemas.microsoft.com/office/powerpoint/2010/main" val="20731237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5DEE71-4E35-4818-B368-661048BA510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84632D-BC6A-4527-9245-504263EE933E}"/>
              </a:ext>
            </a:extLst>
          </p:cNvPr>
          <p:cNvSpPr>
            <a:spLocks noGrp="1"/>
          </p:cNvSpPr>
          <p:nvPr/>
        </p:nvSpPr>
        <p:spPr>
          <a:xfrm>
            <a:off x="594360" y="384048"/>
            <a:ext cx="4572000" cy="2560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100" b="1">
                <a:solidFill>
                  <a:srgbClr val="318E8B"/>
                </a:solidFill>
                <a:latin typeface="Aptos"/>
                <a:ea typeface="Aptos"/>
                <a:cs typeface="Aptos"/>
              </a:rPr>
              <a:t>ASSESSMENT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5DAD61-F9F5-4AFB-9DE6-E690C6AAA24F}"/>
              </a:ext>
            </a:extLst>
          </p:cNvPr>
          <p:cNvSpPr>
            <a:spLocks noGrp="1"/>
          </p:cNvSpPr>
          <p:nvPr/>
        </p:nvSpPr>
        <p:spPr>
          <a:xfrm>
            <a:off x="594360" y="704088"/>
            <a:ext cx="1101852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30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Teaching and assessment work together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EBF823-7937-43E2-84AC-19CAD833358F}"/>
              </a:ext>
            </a:extLst>
          </p:cNvPr>
          <p:cNvSpPr>
            <a:spLocks noGrp="1"/>
          </p:cNvSpPr>
          <p:nvPr/>
        </p:nvSpPr>
        <p:spPr>
          <a:xfrm>
            <a:off x="11292840" y="6446520"/>
            <a:ext cx="365760" cy="1828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r">
              <a:buNone/>
            </a:pPr>
            <a:r>
              <a:rPr sz="900" b="0">
                <a:solidFill>
                  <a:srgbClr val="5E707C"/>
                </a:solidFill>
                <a:latin typeface="Aptos"/>
                <a:ea typeface="Aptos"/>
                <a:cs typeface="Aptos"/>
              </a:rPr>
              <a:t>22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314E29A-B531-410F-82D8-9FA9AFAC2787}"/>
              </a:ext>
            </a:extLst>
          </p:cNvPr>
          <p:cNvSpPr>
            <a:spLocks noGrp="1"/>
          </p:cNvSpPr>
          <p:nvPr/>
        </p:nvSpPr>
        <p:spPr>
          <a:xfrm>
            <a:off x="640080" y="1417320"/>
            <a:ext cx="3429000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25900C-5400-41E3-8816-FD2D03AC5EBB}"/>
              </a:ext>
            </a:extLst>
          </p:cNvPr>
          <p:cNvSpPr>
            <a:spLocks noGrp="1"/>
          </p:cNvSpPr>
          <p:nvPr/>
        </p:nvSpPr>
        <p:spPr>
          <a:xfrm>
            <a:off x="640080" y="1417320"/>
            <a:ext cx="91440" cy="182880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DD861-ED3D-4882-9C57-A2DD67861399}"/>
              </a:ext>
            </a:extLst>
          </p:cNvPr>
          <p:cNvSpPr>
            <a:spLocks noGrp="1"/>
          </p:cNvSpPr>
          <p:nvPr/>
        </p:nvSpPr>
        <p:spPr>
          <a:xfrm>
            <a:off x="896112" y="1618488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Curriculum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7B02E1-8EA1-4B12-A5F5-658BC82951ED}"/>
              </a:ext>
            </a:extLst>
          </p:cNvPr>
          <p:cNvSpPr>
            <a:spLocks noGrp="1"/>
          </p:cNvSpPr>
          <p:nvPr/>
        </p:nvSpPr>
        <p:spPr>
          <a:xfrm>
            <a:off x="896112" y="2057400"/>
            <a:ext cx="2971800" cy="10515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The National Curriculum sets out what schools teach.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AA3A585-A7B5-48B4-9D5E-C2E4E16B7F32}"/>
              </a:ext>
            </a:extLst>
          </p:cNvPr>
          <p:cNvSpPr>
            <a:spLocks noGrp="1"/>
          </p:cNvSpPr>
          <p:nvPr/>
        </p:nvSpPr>
        <p:spPr>
          <a:xfrm>
            <a:off x="4370832" y="1417320"/>
            <a:ext cx="3429000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6886267-5F44-4FF7-AB9F-2C83263DDB5E}"/>
              </a:ext>
            </a:extLst>
          </p:cNvPr>
          <p:cNvSpPr>
            <a:spLocks noGrp="1"/>
          </p:cNvSpPr>
          <p:nvPr/>
        </p:nvSpPr>
        <p:spPr>
          <a:xfrm>
            <a:off x="4370832" y="1417320"/>
            <a:ext cx="91440" cy="1828800"/>
          </a:xfrm>
          <a:prstGeom prst="round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EF6313-5EF5-4863-8749-10ABACFEAB08}"/>
              </a:ext>
            </a:extLst>
          </p:cNvPr>
          <p:cNvSpPr>
            <a:spLocks noGrp="1"/>
          </p:cNvSpPr>
          <p:nvPr/>
        </p:nvSpPr>
        <p:spPr>
          <a:xfrm>
            <a:off x="4626864" y="1618488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Evidence over time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712549-88B4-47DF-9DAF-1CD942E62CAE}"/>
              </a:ext>
            </a:extLst>
          </p:cNvPr>
          <p:cNvSpPr>
            <a:spLocks noGrp="1"/>
          </p:cNvSpPr>
          <p:nvPr/>
        </p:nvSpPr>
        <p:spPr>
          <a:xfrm>
            <a:off x="4626864" y="2057400"/>
            <a:ext cx="2971800" cy="10515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Teachers draw on day-to-day learning, children’s independent work and what they know about each child.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C9E042A5-7C5C-4121-9197-24EC0200D97A}"/>
              </a:ext>
            </a:extLst>
          </p:cNvPr>
          <p:cNvSpPr>
            <a:spLocks noGrp="1"/>
          </p:cNvSpPr>
          <p:nvPr/>
        </p:nvSpPr>
        <p:spPr>
          <a:xfrm>
            <a:off x="8101583" y="1417320"/>
            <a:ext cx="3429000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5DCF0B8-230C-4612-9CD7-E08AC1205726}"/>
              </a:ext>
            </a:extLst>
          </p:cNvPr>
          <p:cNvSpPr>
            <a:spLocks noGrp="1"/>
          </p:cNvSpPr>
          <p:nvPr/>
        </p:nvSpPr>
        <p:spPr>
          <a:xfrm>
            <a:off x="8101583" y="1417320"/>
            <a:ext cx="91440" cy="1828800"/>
          </a:xfrm>
          <a:prstGeom prst="roundRect">
            <a:avLst/>
          </a:prstGeom>
          <a:solidFill>
            <a:srgbClr val="F0B949"/>
          </a:solidFill>
          <a:ln>
            <a:solidFill>
              <a:srgbClr val="F0B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F02391C-EF50-47F6-A7C8-2C0C9496768B}"/>
              </a:ext>
            </a:extLst>
          </p:cNvPr>
          <p:cNvSpPr>
            <a:spLocks noGrp="1"/>
          </p:cNvSpPr>
          <p:nvPr/>
        </p:nvSpPr>
        <p:spPr>
          <a:xfrm>
            <a:off x="8357615" y="1618488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Final judgement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B906F0-1814-492B-8156-FD3CF473EAF7}"/>
              </a:ext>
            </a:extLst>
          </p:cNvPr>
          <p:cNvSpPr>
            <a:spLocks noGrp="1"/>
          </p:cNvSpPr>
          <p:nvPr/>
        </p:nvSpPr>
        <p:spPr>
          <a:xfrm>
            <a:off x="8357615" y="2057400"/>
            <a:ext cx="2971800" cy="10515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Schools report whether a child is working towards, at the expected standard or at greater depth.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D946026A-5079-4DDB-AE66-F859D0F1D0A9}"/>
              </a:ext>
            </a:extLst>
          </p:cNvPr>
          <p:cNvSpPr>
            <a:spLocks noGrp="1"/>
          </p:cNvSpPr>
          <p:nvPr/>
        </p:nvSpPr>
        <p:spPr>
          <a:xfrm>
            <a:off x="868680" y="3886200"/>
            <a:ext cx="10469880" cy="1234440"/>
          </a:xfrm>
          <a:prstGeom prst="roundRect">
            <a:avLst/>
          </a:prstGeom>
          <a:solidFill>
            <a:srgbClr val="D3EBF4"/>
          </a:solidFill>
          <a:ln>
            <a:solidFill>
              <a:srgbClr val="D3EB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B196B8A-0537-4130-82B0-A074271061F0}"/>
              </a:ext>
            </a:extLst>
          </p:cNvPr>
          <p:cNvSpPr>
            <a:spLocks noGrp="1"/>
          </p:cNvSpPr>
          <p:nvPr/>
        </p:nvSpPr>
        <p:spPr>
          <a:xfrm>
            <a:off x="1188720" y="4224528"/>
            <a:ext cx="982980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18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The former statutory teacher assessment frameworks may still support professional discussion, but they no longer determine the statutory judgement.</a:t>
            </a:r>
          </a:p>
        </p:txBody>
      </p:sp>
    </p:spTree>
    <p:extLst>
      <p:ext uri="{BB962C8B-B14F-4D97-AF65-F5344CB8AC3E}">
        <p14:creationId xmlns:p14="http://schemas.microsoft.com/office/powerpoint/2010/main" val="17097840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7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2D571B-EFB6-45B0-8034-5A446CC238C7}"/>
              </a:ext>
            </a:extLst>
          </p:cNvPr>
          <p:cNvSpPr>
            <a:spLocks noGrp="1"/>
          </p:cNvSpPr>
          <p:nvPr/>
        </p:nvSpPr>
        <p:spPr>
          <a:xfrm>
            <a:off x="777240" y="658368"/>
            <a:ext cx="10698480" cy="59436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34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The shared Year 2 approach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1466DF9-18AC-4FCA-9B77-E3DD31B9D104}"/>
              </a:ext>
            </a:extLst>
          </p:cNvPr>
          <p:cNvSpPr>
            <a:spLocks noGrp="1"/>
          </p:cNvSpPr>
          <p:nvPr/>
        </p:nvSpPr>
        <p:spPr>
          <a:xfrm>
            <a:off x="685800" y="1691640"/>
            <a:ext cx="3429000" cy="324612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51C53F8-65FA-4D59-9312-6A4217F70821}"/>
              </a:ext>
            </a:extLst>
          </p:cNvPr>
          <p:cNvSpPr>
            <a:spLocks noGrp="1"/>
          </p:cNvSpPr>
          <p:nvPr/>
        </p:nvSpPr>
        <p:spPr>
          <a:xfrm>
            <a:off x="685800" y="1691640"/>
            <a:ext cx="91440" cy="3246120"/>
          </a:xfrm>
          <a:prstGeom prst="roundRect">
            <a:avLst/>
          </a:prstGeom>
          <a:solidFill>
            <a:srgbClr val="318E8B"/>
          </a:solidFill>
          <a:ln>
            <a:solidFill>
              <a:srgbClr val="318E8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33BC8F-44AA-420D-8C98-694355BEF634}"/>
              </a:ext>
            </a:extLst>
          </p:cNvPr>
          <p:cNvSpPr>
            <a:spLocks noGrp="1"/>
          </p:cNvSpPr>
          <p:nvPr/>
        </p:nvSpPr>
        <p:spPr>
          <a:xfrm>
            <a:off x="941832" y="1892808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Rich experiences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2B6799-42CA-4E47-ACED-6FC41233C39C}"/>
              </a:ext>
            </a:extLst>
          </p:cNvPr>
          <p:cNvSpPr>
            <a:spLocks noGrp="1"/>
          </p:cNvSpPr>
          <p:nvPr/>
        </p:nvSpPr>
        <p:spPr>
          <a:xfrm>
            <a:off x="941832" y="2331720"/>
            <a:ext cx="2971800" cy="2468879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High-quality texts, talk and purposeful contexts give children strong content for reading and writing.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9C7C447-22AF-41A7-A2FE-BA0A8B075DCC}"/>
              </a:ext>
            </a:extLst>
          </p:cNvPr>
          <p:cNvSpPr>
            <a:spLocks noGrp="1"/>
          </p:cNvSpPr>
          <p:nvPr/>
        </p:nvSpPr>
        <p:spPr>
          <a:xfrm>
            <a:off x="4389120" y="1691640"/>
            <a:ext cx="3429000" cy="324612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0B25D468-2856-4124-80B2-CFA2A5E899F1}"/>
              </a:ext>
            </a:extLst>
          </p:cNvPr>
          <p:cNvSpPr>
            <a:spLocks noGrp="1"/>
          </p:cNvSpPr>
          <p:nvPr/>
        </p:nvSpPr>
        <p:spPr>
          <a:xfrm>
            <a:off x="4389120" y="1691640"/>
            <a:ext cx="91440" cy="3246120"/>
          </a:xfrm>
          <a:prstGeom prst="roundRect">
            <a:avLst/>
          </a:prstGeom>
          <a:solidFill>
            <a:srgbClr val="EE7E68"/>
          </a:solidFill>
          <a:ln>
            <a:solidFill>
              <a:srgbClr val="EE7E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FB8336-9FEE-467C-BBF6-1D0708E0EDE2}"/>
              </a:ext>
            </a:extLst>
          </p:cNvPr>
          <p:cNvSpPr>
            <a:spLocks noGrp="1"/>
          </p:cNvSpPr>
          <p:nvPr/>
        </p:nvSpPr>
        <p:spPr>
          <a:xfrm>
            <a:off x="4645152" y="1892808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Explicit teaching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D6E198-0011-4D51-820A-03925372CC2D}"/>
              </a:ext>
            </a:extLst>
          </p:cNvPr>
          <p:cNvSpPr>
            <a:spLocks noGrp="1"/>
          </p:cNvSpPr>
          <p:nvPr/>
        </p:nvSpPr>
        <p:spPr>
          <a:xfrm>
            <a:off x="4645152" y="2331720"/>
            <a:ext cx="2971800" cy="2468879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Teachers model the knowledge, vocabulary and processes children need, then gradually release responsibility.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61949C5-53D3-4B09-B3FF-E73A5255E87E}"/>
              </a:ext>
            </a:extLst>
          </p:cNvPr>
          <p:cNvSpPr>
            <a:spLocks noGrp="1"/>
          </p:cNvSpPr>
          <p:nvPr/>
        </p:nvSpPr>
        <p:spPr>
          <a:xfrm>
            <a:off x="8092440" y="1691640"/>
            <a:ext cx="3429000" cy="3246120"/>
          </a:xfrm>
          <a:prstGeom prst="roundRect">
            <a:avLst/>
          </a:prstGeom>
          <a:solidFill>
            <a:srgbClr val="FFFFFF"/>
          </a:solidFill>
          <a:ln>
            <a:solidFill>
              <a:srgbClr val="DD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171EC78-6F75-49D9-B786-B5D9A96F1DC5}"/>
              </a:ext>
            </a:extLst>
          </p:cNvPr>
          <p:cNvSpPr>
            <a:spLocks noGrp="1"/>
          </p:cNvSpPr>
          <p:nvPr/>
        </p:nvSpPr>
        <p:spPr>
          <a:xfrm>
            <a:off x="8092440" y="1691640"/>
            <a:ext cx="91440" cy="3246120"/>
          </a:xfrm>
          <a:prstGeom prst="roundRect">
            <a:avLst/>
          </a:prstGeom>
          <a:solidFill>
            <a:srgbClr val="F0B949"/>
          </a:solidFill>
          <a:ln>
            <a:solidFill>
              <a:srgbClr val="F0B9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6987AD-4641-4BA9-9599-A28455954FE3}"/>
              </a:ext>
            </a:extLst>
          </p:cNvPr>
          <p:cNvSpPr>
            <a:spLocks noGrp="1"/>
          </p:cNvSpPr>
          <p:nvPr/>
        </p:nvSpPr>
        <p:spPr>
          <a:xfrm>
            <a:off x="8348471" y="1892808"/>
            <a:ext cx="2971800" cy="31089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700" b="1">
                <a:solidFill>
                  <a:srgbClr val="1C374E"/>
                </a:solidFill>
                <a:latin typeface="Aptos"/>
                <a:ea typeface="Aptos"/>
                <a:cs typeface="Aptos"/>
              </a:rPr>
              <a:t>Independent application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678BBB-4B35-40E5-824F-DCFEC7A6E940}"/>
              </a:ext>
            </a:extLst>
          </p:cNvPr>
          <p:cNvSpPr>
            <a:spLocks noGrp="1"/>
          </p:cNvSpPr>
          <p:nvPr/>
        </p:nvSpPr>
        <p:spPr>
          <a:xfrm>
            <a:off x="8348471" y="2331720"/>
            <a:ext cx="2971800" cy="2468879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buNone/>
            </a:pPr>
            <a:r>
              <a:rPr sz="1800" b="0">
                <a:solidFill>
                  <a:srgbClr val="2B3742"/>
                </a:solidFill>
                <a:latin typeface="Aptos"/>
                <a:ea typeface="Aptos"/>
                <a:cs typeface="Aptos"/>
              </a:rPr>
              <a:t>Children have regular opportunities to apply taught skills independently and show what they know over time.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BB990FF-EFC4-4BCF-975D-6E295340D87E}"/>
              </a:ext>
            </a:extLst>
          </p:cNvPr>
          <p:cNvSpPr>
            <a:spLocks noGrp="1"/>
          </p:cNvSpPr>
          <p:nvPr/>
        </p:nvSpPr>
        <p:spPr>
          <a:xfrm>
            <a:off x="777240" y="5650992"/>
            <a:ext cx="10698480" cy="41148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ctr">
              <a:buNone/>
            </a:pPr>
            <a:r>
              <a:rPr sz="21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Questions and discussion</a:t>
            </a:r>
          </a:p>
        </p:txBody>
      </p:sp>
    </p:spTree>
    <p:extLst>
      <p:ext uri="{BB962C8B-B14F-4D97-AF65-F5344CB8AC3E}">
        <p14:creationId xmlns:p14="http://schemas.microsoft.com/office/powerpoint/2010/main" val="1134077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1802</Words>
  <Application>Microsoft Office PowerPoint</Application>
  <DocSecurity>0</DocSecurity>
  <PresentationFormat>Widescreen</PresentationFormat>
  <Paragraphs>236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Aptos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Assembly User</cp:lastModifiedBy>
  <cp:revision>11</cp:revision>
  <dcterms:created xsi:type="dcterms:W3CDTF">2026-09-15T16:48:16Z</dcterms:created>
  <dcterms:modified xsi:type="dcterms:W3CDTF">2026-09-16T07:03:32Z</dcterms:modified>
</cp:coreProperties>
</file>