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sldIdLst>
    <p:sldId id="256" r:id="rId2"/>
    <p:sldId id="257" r:id="rId3"/>
    <p:sldId id="260" r:id="rId4"/>
    <p:sldId id="262" r:id="rId5"/>
    <p:sldId id="266"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2"/>
    <p:restoredTop sz="94655"/>
  </p:normalViewPr>
  <p:slideViewPr>
    <p:cSldViewPr snapToGrid="0">
      <p:cViewPr>
        <p:scale>
          <a:sx n="80" d="100"/>
          <a:sy n="80" d="100"/>
        </p:scale>
        <p:origin x="132" y="4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270492-3671-4A18-8522-8D27717B1996}" type="datetimeFigureOut">
              <a:rPr lang="en-GB" smtClean="0"/>
              <a:t>28/09/2026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72B253-CBBA-4CB2-96A8-8A3799C3157B}" type="slidenum">
              <a:rPr lang="en-GB" smtClean="0"/>
              <a:t>‹#›</a:t>
            </a:fld>
            <a:endParaRPr lang="en-GB"/>
          </a:p>
        </p:txBody>
      </p:sp>
    </p:spTree>
    <p:extLst>
      <p:ext uri="{BB962C8B-B14F-4D97-AF65-F5344CB8AC3E}">
        <p14:creationId xmlns:p14="http://schemas.microsoft.com/office/powerpoint/2010/main" val="39549228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92A34-3088-AAAE-E246-C7F7881A75E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C34E729-5F9C-EF93-8195-9D0B7617CD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5F1843D-FB77-7153-F706-8E0C718064D2}"/>
              </a:ext>
            </a:extLst>
          </p:cNvPr>
          <p:cNvSpPr>
            <a:spLocks noGrp="1"/>
          </p:cNvSpPr>
          <p:nvPr>
            <p:ph type="dt" sz="half" idx="10"/>
          </p:nvPr>
        </p:nvSpPr>
        <p:spPr/>
        <p:txBody>
          <a:bodyPr/>
          <a:lstStyle/>
          <a:p>
            <a:fld id="{0DF570C3-A3ED-9144-915B-4F8EACC4A161}" type="datetimeFigureOut">
              <a:rPr lang="en-US" smtClean="0"/>
              <a:t>9/28/2026</a:t>
            </a:fld>
            <a:endParaRPr lang="en-US"/>
          </a:p>
        </p:txBody>
      </p:sp>
      <p:sp>
        <p:nvSpPr>
          <p:cNvPr id="5" name="Footer Placeholder 4">
            <a:extLst>
              <a:ext uri="{FF2B5EF4-FFF2-40B4-BE49-F238E27FC236}">
                <a16:creationId xmlns:a16="http://schemas.microsoft.com/office/drawing/2014/main" id="{60BDEFFC-6DBC-FB2C-E77E-3F6FD71953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9835E8-CB95-A946-6AE2-89AAC0181833}"/>
              </a:ext>
            </a:extLst>
          </p:cNvPr>
          <p:cNvSpPr>
            <a:spLocks noGrp="1"/>
          </p:cNvSpPr>
          <p:nvPr>
            <p:ph type="sldNum" sz="quarter" idx="12"/>
          </p:nvPr>
        </p:nvSpPr>
        <p:spPr/>
        <p:txBody>
          <a:bodyPr/>
          <a:lstStyle/>
          <a:p>
            <a:fld id="{489B65CF-4925-6740-AA07-539D79FC3E6F}" type="slidenum">
              <a:rPr lang="en-US" smtClean="0"/>
              <a:t>‹#›</a:t>
            </a:fld>
            <a:endParaRPr lang="en-US"/>
          </a:p>
        </p:txBody>
      </p:sp>
    </p:spTree>
    <p:extLst>
      <p:ext uri="{BB962C8B-B14F-4D97-AF65-F5344CB8AC3E}">
        <p14:creationId xmlns:p14="http://schemas.microsoft.com/office/powerpoint/2010/main" val="2972388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0411C-CAD4-7864-10A5-3B1767D5A1D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3CD4FFC-FC5A-CE55-F52C-AC181B8864D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ED2733A-4C6E-C6CE-12E5-88C4F560A4E1}"/>
              </a:ext>
            </a:extLst>
          </p:cNvPr>
          <p:cNvSpPr>
            <a:spLocks noGrp="1"/>
          </p:cNvSpPr>
          <p:nvPr>
            <p:ph type="dt" sz="half" idx="10"/>
          </p:nvPr>
        </p:nvSpPr>
        <p:spPr/>
        <p:txBody>
          <a:bodyPr/>
          <a:lstStyle/>
          <a:p>
            <a:fld id="{0DF570C3-A3ED-9144-915B-4F8EACC4A161}" type="datetimeFigureOut">
              <a:rPr lang="en-US" smtClean="0"/>
              <a:t>9/28/2026</a:t>
            </a:fld>
            <a:endParaRPr lang="en-US"/>
          </a:p>
        </p:txBody>
      </p:sp>
      <p:sp>
        <p:nvSpPr>
          <p:cNvPr id="5" name="Footer Placeholder 4">
            <a:extLst>
              <a:ext uri="{FF2B5EF4-FFF2-40B4-BE49-F238E27FC236}">
                <a16:creationId xmlns:a16="http://schemas.microsoft.com/office/drawing/2014/main" id="{233D3052-0C4B-311C-B03F-89D00D4415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DD58C8-5BF7-073C-90B6-DD1CCF5070A3}"/>
              </a:ext>
            </a:extLst>
          </p:cNvPr>
          <p:cNvSpPr>
            <a:spLocks noGrp="1"/>
          </p:cNvSpPr>
          <p:nvPr>
            <p:ph type="sldNum" sz="quarter" idx="12"/>
          </p:nvPr>
        </p:nvSpPr>
        <p:spPr/>
        <p:txBody>
          <a:bodyPr/>
          <a:lstStyle/>
          <a:p>
            <a:fld id="{489B65CF-4925-6740-AA07-539D79FC3E6F}" type="slidenum">
              <a:rPr lang="en-US" smtClean="0"/>
              <a:t>‹#›</a:t>
            </a:fld>
            <a:endParaRPr lang="en-US"/>
          </a:p>
        </p:txBody>
      </p:sp>
    </p:spTree>
    <p:extLst>
      <p:ext uri="{BB962C8B-B14F-4D97-AF65-F5344CB8AC3E}">
        <p14:creationId xmlns:p14="http://schemas.microsoft.com/office/powerpoint/2010/main" val="20345686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D5A78-4537-013D-A8AA-15A27E4094B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D03B63F-188B-4BB6-84BC-53D78F8626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1CB9315-0ADB-A76E-9AF6-7BFB83A25AA3}"/>
              </a:ext>
            </a:extLst>
          </p:cNvPr>
          <p:cNvSpPr>
            <a:spLocks noGrp="1"/>
          </p:cNvSpPr>
          <p:nvPr>
            <p:ph type="dt" sz="half" idx="10"/>
          </p:nvPr>
        </p:nvSpPr>
        <p:spPr/>
        <p:txBody>
          <a:bodyPr/>
          <a:lstStyle/>
          <a:p>
            <a:fld id="{0DF570C3-A3ED-9144-915B-4F8EACC4A161}" type="datetimeFigureOut">
              <a:rPr lang="en-US" smtClean="0"/>
              <a:t>9/28/2026</a:t>
            </a:fld>
            <a:endParaRPr lang="en-US"/>
          </a:p>
        </p:txBody>
      </p:sp>
      <p:sp>
        <p:nvSpPr>
          <p:cNvPr id="5" name="Footer Placeholder 4">
            <a:extLst>
              <a:ext uri="{FF2B5EF4-FFF2-40B4-BE49-F238E27FC236}">
                <a16:creationId xmlns:a16="http://schemas.microsoft.com/office/drawing/2014/main" id="{D03B41C0-F0AD-CED0-D30B-2EDB903658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2B0F30-F468-2ECF-2193-02CEF55028AA}"/>
              </a:ext>
            </a:extLst>
          </p:cNvPr>
          <p:cNvSpPr>
            <a:spLocks noGrp="1"/>
          </p:cNvSpPr>
          <p:nvPr>
            <p:ph type="sldNum" sz="quarter" idx="12"/>
          </p:nvPr>
        </p:nvSpPr>
        <p:spPr/>
        <p:txBody>
          <a:bodyPr/>
          <a:lstStyle/>
          <a:p>
            <a:fld id="{489B65CF-4925-6740-AA07-539D79FC3E6F}" type="slidenum">
              <a:rPr lang="en-US" smtClean="0"/>
              <a:t>‹#›</a:t>
            </a:fld>
            <a:endParaRPr lang="en-US"/>
          </a:p>
        </p:txBody>
      </p:sp>
    </p:spTree>
    <p:extLst>
      <p:ext uri="{BB962C8B-B14F-4D97-AF65-F5344CB8AC3E}">
        <p14:creationId xmlns:p14="http://schemas.microsoft.com/office/powerpoint/2010/main" val="3890576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B2BA9-97BD-7974-50DF-4E7F1B3696B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829BFAB-3BD7-FE0F-75F2-01458B9E3B6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036D124-76BC-4825-D469-055D1E82F95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ED73B7C-A3CD-61BF-2F90-1E872D756DAD}"/>
              </a:ext>
            </a:extLst>
          </p:cNvPr>
          <p:cNvSpPr>
            <a:spLocks noGrp="1"/>
          </p:cNvSpPr>
          <p:nvPr>
            <p:ph type="dt" sz="half" idx="10"/>
          </p:nvPr>
        </p:nvSpPr>
        <p:spPr/>
        <p:txBody>
          <a:bodyPr/>
          <a:lstStyle/>
          <a:p>
            <a:fld id="{0DF570C3-A3ED-9144-915B-4F8EACC4A161}" type="datetimeFigureOut">
              <a:rPr lang="en-US" smtClean="0"/>
              <a:t>9/28/2026</a:t>
            </a:fld>
            <a:endParaRPr lang="en-US"/>
          </a:p>
        </p:txBody>
      </p:sp>
      <p:sp>
        <p:nvSpPr>
          <p:cNvPr id="6" name="Footer Placeholder 5">
            <a:extLst>
              <a:ext uri="{FF2B5EF4-FFF2-40B4-BE49-F238E27FC236}">
                <a16:creationId xmlns:a16="http://schemas.microsoft.com/office/drawing/2014/main" id="{9D62B8F8-434E-BA4B-593C-F46669F852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FAA311B-F93C-137E-5039-ED19B66EFBCA}"/>
              </a:ext>
            </a:extLst>
          </p:cNvPr>
          <p:cNvSpPr>
            <a:spLocks noGrp="1"/>
          </p:cNvSpPr>
          <p:nvPr>
            <p:ph type="sldNum" sz="quarter" idx="12"/>
          </p:nvPr>
        </p:nvSpPr>
        <p:spPr/>
        <p:txBody>
          <a:bodyPr/>
          <a:lstStyle/>
          <a:p>
            <a:fld id="{489B65CF-4925-6740-AA07-539D79FC3E6F}" type="slidenum">
              <a:rPr lang="en-US" smtClean="0"/>
              <a:t>‹#›</a:t>
            </a:fld>
            <a:endParaRPr lang="en-US"/>
          </a:p>
        </p:txBody>
      </p:sp>
    </p:spTree>
    <p:extLst>
      <p:ext uri="{BB962C8B-B14F-4D97-AF65-F5344CB8AC3E}">
        <p14:creationId xmlns:p14="http://schemas.microsoft.com/office/powerpoint/2010/main" val="747518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F3DE1-C30D-8DBB-C351-D88CAFCFE2A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4541F3C-B317-07B1-137C-93B2BF31AA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3DD7524-00CC-F624-0DCC-13F81AED770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C8B3185-F752-8104-1076-FC9CA7FE00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75F52AA-E91A-74CB-0DC6-4C397FCC7C5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1A389A0-A4AC-91BA-7788-8AD10E9151DE}"/>
              </a:ext>
            </a:extLst>
          </p:cNvPr>
          <p:cNvSpPr>
            <a:spLocks noGrp="1"/>
          </p:cNvSpPr>
          <p:nvPr>
            <p:ph type="dt" sz="half" idx="10"/>
          </p:nvPr>
        </p:nvSpPr>
        <p:spPr/>
        <p:txBody>
          <a:bodyPr/>
          <a:lstStyle/>
          <a:p>
            <a:fld id="{0DF570C3-A3ED-9144-915B-4F8EACC4A161}" type="datetimeFigureOut">
              <a:rPr lang="en-US" smtClean="0"/>
              <a:t>9/28/2026</a:t>
            </a:fld>
            <a:endParaRPr lang="en-US"/>
          </a:p>
        </p:txBody>
      </p:sp>
      <p:sp>
        <p:nvSpPr>
          <p:cNvPr id="8" name="Footer Placeholder 7">
            <a:extLst>
              <a:ext uri="{FF2B5EF4-FFF2-40B4-BE49-F238E27FC236}">
                <a16:creationId xmlns:a16="http://schemas.microsoft.com/office/drawing/2014/main" id="{207D0E08-71DB-5F77-8217-3BE100F2E19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1E91D6A-3495-D616-7DBB-F84B9B033C45}"/>
              </a:ext>
            </a:extLst>
          </p:cNvPr>
          <p:cNvSpPr>
            <a:spLocks noGrp="1"/>
          </p:cNvSpPr>
          <p:nvPr>
            <p:ph type="sldNum" sz="quarter" idx="12"/>
          </p:nvPr>
        </p:nvSpPr>
        <p:spPr/>
        <p:txBody>
          <a:bodyPr/>
          <a:lstStyle/>
          <a:p>
            <a:fld id="{489B65CF-4925-6740-AA07-539D79FC3E6F}" type="slidenum">
              <a:rPr lang="en-US" smtClean="0"/>
              <a:t>‹#›</a:t>
            </a:fld>
            <a:endParaRPr lang="en-US"/>
          </a:p>
        </p:txBody>
      </p:sp>
    </p:spTree>
    <p:extLst>
      <p:ext uri="{BB962C8B-B14F-4D97-AF65-F5344CB8AC3E}">
        <p14:creationId xmlns:p14="http://schemas.microsoft.com/office/powerpoint/2010/main" val="924488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646CC-09DF-FD4D-B5A4-FC57A457CE4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FFC0F84-F382-2605-2144-4949EA13CEEE}"/>
              </a:ext>
            </a:extLst>
          </p:cNvPr>
          <p:cNvSpPr>
            <a:spLocks noGrp="1"/>
          </p:cNvSpPr>
          <p:nvPr>
            <p:ph type="dt" sz="half" idx="10"/>
          </p:nvPr>
        </p:nvSpPr>
        <p:spPr/>
        <p:txBody>
          <a:bodyPr/>
          <a:lstStyle/>
          <a:p>
            <a:fld id="{0DF570C3-A3ED-9144-915B-4F8EACC4A161}" type="datetimeFigureOut">
              <a:rPr lang="en-US" smtClean="0"/>
              <a:t>9/28/2026</a:t>
            </a:fld>
            <a:endParaRPr lang="en-US"/>
          </a:p>
        </p:txBody>
      </p:sp>
      <p:sp>
        <p:nvSpPr>
          <p:cNvPr id="4" name="Footer Placeholder 3">
            <a:extLst>
              <a:ext uri="{FF2B5EF4-FFF2-40B4-BE49-F238E27FC236}">
                <a16:creationId xmlns:a16="http://schemas.microsoft.com/office/drawing/2014/main" id="{DECB86EF-D811-9975-3F0D-7878A4D99B3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2C67F5C-3D9E-8C93-9745-E1768920C77F}"/>
              </a:ext>
            </a:extLst>
          </p:cNvPr>
          <p:cNvSpPr>
            <a:spLocks noGrp="1"/>
          </p:cNvSpPr>
          <p:nvPr>
            <p:ph type="sldNum" sz="quarter" idx="12"/>
          </p:nvPr>
        </p:nvSpPr>
        <p:spPr/>
        <p:txBody>
          <a:bodyPr/>
          <a:lstStyle/>
          <a:p>
            <a:fld id="{489B65CF-4925-6740-AA07-539D79FC3E6F}" type="slidenum">
              <a:rPr lang="en-US" smtClean="0"/>
              <a:t>‹#›</a:t>
            </a:fld>
            <a:endParaRPr lang="en-US"/>
          </a:p>
        </p:txBody>
      </p:sp>
    </p:spTree>
    <p:extLst>
      <p:ext uri="{BB962C8B-B14F-4D97-AF65-F5344CB8AC3E}">
        <p14:creationId xmlns:p14="http://schemas.microsoft.com/office/powerpoint/2010/main" val="3554999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A4E284-660A-E31C-5073-6D3C39BE495B}"/>
              </a:ext>
            </a:extLst>
          </p:cNvPr>
          <p:cNvSpPr>
            <a:spLocks noGrp="1"/>
          </p:cNvSpPr>
          <p:nvPr>
            <p:ph type="dt" sz="half" idx="10"/>
          </p:nvPr>
        </p:nvSpPr>
        <p:spPr/>
        <p:txBody>
          <a:bodyPr/>
          <a:lstStyle/>
          <a:p>
            <a:fld id="{0DF570C3-A3ED-9144-915B-4F8EACC4A161}" type="datetimeFigureOut">
              <a:rPr lang="en-US" smtClean="0"/>
              <a:t>9/28/2026</a:t>
            </a:fld>
            <a:endParaRPr lang="en-US"/>
          </a:p>
        </p:txBody>
      </p:sp>
      <p:sp>
        <p:nvSpPr>
          <p:cNvPr id="3" name="Footer Placeholder 2">
            <a:extLst>
              <a:ext uri="{FF2B5EF4-FFF2-40B4-BE49-F238E27FC236}">
                <a16:creationId xmlns:a16="http://schemas.microsoft.com/office/drawing/2014/main" id="{B5A69BA2-D420-F3AF-B44F-7674B64904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7313BE9-DB33-58D2-EE56-8C5E0D865BA9}"/>
              </a:ext>
            </a:extLst>
          </p:cNvPr>
          <p:cNvSpPr>
            <a:spLocks noGrp="1"/>
          </p:cNvSpPr>
          <p:nvPr>
            <p:ph type="sldNum" sz="quarter" idx="12"/>
          </p:nvPr>
        </p:nvSpPr>
        <p:spPr/>
        <p:txBody>
          <a:bodyPr/>
          <a:lstStyle/>
          <a:p>
            <a:fld id="{489B65CF-4925-6740-AA07-539D79FC3E6F}" type="slidenum">
              <a:rPr lang="en-US" smtClean="0"/>
              <a:t>‹#›</a:t>
            </a:fld>
            <a:endParaRPr lang="en-US"/>
          </a:p>
        </p:txBody>
      </p:sp>
    </p:spTree>
    <p:extLst>
      <p:ext uri="{BB962C8B-B14F-4D97-AF65-F5344CB8AC3E}">
        <p14:creationId xmlns:p14="http://schemas.microsoft.com/office/powerpoint/2010/main" val="2513974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B5433-4327-0343-308E-CA9588C1AF0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E9793F3-6563-573D-3EE8-D02D520130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63A85A3-F953-6BFB-20AE-377B947B20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7BE5F08-761C-46E5-75CA-D11A0C8D0B72}"/>
              </a:ext>
            </a:extLst>
          </p:cNvPr>
          <p:cNvSpPr>
            <a:spLocks noGrp="1"/>
          </p:cNvSpPr>
          <p:nvPr>
            <p:ph type="dt" sz="half" idx="10"/>
          </p:nvPr>
        </p:nvSpPr>
        <p:spPr/>
        <p:txBody>
          <a:bodyPr/>
          <a:lstStyle/>
          <a:p>
            <a:fld id="{0DF570C3-A3ED-9144-915B-4F8EACC4A161}" type="datetimeFigureOut">
              <a:rPr lang="en-US" smtClean="0"/>
              <a:t>9/28/2026</a:t>
            </a:fld>
            <a:endParaRPr lang="en-US"/>
          </a:p>
        </p:txBody>
      </p:sp>
      <p:sp>
        <p:nvSpPr>
          <p:cNvPr id="6" name="Footer Placeholder 5">
            <a:extLst>
              <a:ext uri="{FF2B5EF4-FFF2-40B4-BE49-F238E27FC236}">
                <a16:creationId xmlns:a16="http://schemas.microsoft.com/office/drawing/2014/main" id="{636E718B-4DDA-B929-4F0E-04534D7A2F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336A5F9-2D84-4976-F769-2E654FB4B999}"/>
              </a:ext>
            </a:extLst>
          </p:cNvPr>
          <p:cNvSpPr>
            <a:spLocks noGrp="1"/>
          </p:cNvSpPr>
          <p:nvPr>
            <p:ph type="sldNum" sz="quarter" idx="12"/>
          </p:nvPr>
        </p:nvSpPr>
        <p:spPr/>
        <p:txBody>
          <a:bodyPr/>
          <a:lstStyle/>
          <a:p>
            <a:fld id="{489B65CF-4925-6740-AA07-539D79FC3E6F}" type="slidenum">
              <a:rPr lang="en-US" smtClean="0"/>
              <a:t>‹#›</a:t>
            </a:fld>
            <a:endParaRPr lang="en-US"/>
          </a:p>
        </p:txBody>
      </p:sp>
    </p:spTree>
    <p:extLst>
      <p:ext uri="{BB962C8B-B14F-4D97-AF65-F5344CB8AC3E}">
        <p14:creationId xmlns:p14="http://schemas.microsoft.com/office/powerpoint/2010/main" val="2221674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40B1D-C7FA-01DD-753D-0D996483206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C94114D-B4AF-2AE5-BB13-6655EC79A6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C5B62AD-FC9E-263D-8424-B9C790820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0FAF7EE-0931-342A-B099-0929D0BDBA52}"/>
              </a:ext>
            </a:extLst>
          </p:cNvPr>
          <p:cNvSpPr>
            <a:spLocks noGrp="1"/>
          </p:cNvSpPr>
          <p:nvPr>
            <p:ph type="dt" sz="half" idx="10"/>
          </p:nvPr>
        </p:nvSpPr>
        <p:spPr/>
        <p:txBody>
          <a:bodyPr/>
          <a:lstStyle/>
          <a:p>
            <a:fld id="{0DF570C3-A3ED-9144-915B-4F8EACC4A161}" type="datetimeFigureOut">
              <a:rPr lang="en-US" smtClean="0"/>
              <a:t>9/28/2026</a:t>
            </a:fld>
            <a:endParaRPr lang="en-US"/>
          </a:p>
        </p:txBody>
      </p:sp>
      <p:sp>
        <p:nvSpPr>
          <p:cNvPr id="6" name="Footer Placeholder 5">
            <a:extLst>
              <a:ext uri="{FF2B5EF4-FFF2-40B4-BE49-F238E27FC236}">
                <a16:creationId xmlns:a16="http://schemas.microsoft.com/office/drawing/2014/main" id="{46B55B46-F764-3E34-3DD5-3267C9C361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9E19CD6-5B0E-19E9-64E6-78B965D54F8B}"/>
              </a:ext>
            </a:extLst>
          </p:cNvPr>
          <p:cNvSpPr>
            <a:spLocks noGrp="1"/>
          </p:cNvSpPr>
          <p:nvPr>
            <p:ph type="sldNum" sz="quarter" idx="12"/>
          </p:nvPr>
        </p:nvSpPr>
        <p:spPr/>
        <p:txBody>
          <a:bodyPr/>
          <a:lstStyle/>
          <a:p>
            <a:fld id="{489B65CF-4925-6740-AA07-539D79FC3E6F}" type="slidenum">
              <a:rPr lang="en-US" smtClean="0"/>
              <a:t>‹#›</a:t>
            </a:fld>
            <a:endParaRPr lang="en-US"/>
          </a:p>
        </p:txBody>
      </p:sp>
    </p:spTree>
    <p:extLst>
      <p:ext uri="{BB962C8B-B14F-4D97-AF65-F5344CB8AC3E}">
        <p14:creationId xmlns:p14="http://schemas.microsoft.com/office/powerpoint/2010/main" val="226073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FEFCB-0C4B-9870-C1DE-5F46CF9D0B5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D424B64-A2AE-CE9E-7356-66A5D42E778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BF661AF-999D-9D50-1AE4-BABED8808D30}"/>
              </a:ext>
            </a:extLst>
          </p:cNvPr>
          <p:cNvSpPr>
            <a:spLocks noGrp="1"/>
          </p:cNvSpPr>
          <p:nvPr>
            <p:ph type="dt" sz="half" idx="10"/>
          </p:nvPr>
        </p:nvSpPr>
        <p:spPr/>
        <p:txBody>
          <a:bodyPr/>
          <a:lstStyle/>
          <a:p>
            <a:fld id="{0DF570C3-A3ED-9144-915B-4F8EACC4A161}" type="datetimeFigureOut">
              <a:rPr lang="en-US" smtClean="0"/>
              <a:t>9/28/2026</a:t>
            </a:fld>
            <a:endParaRPr lang="en-US"/>
          </a:p>
        </p:txBody>
      </p:sp>
      <p:sp>
        <p:nvSpPr>
          <p:cNvPr id="5" name="Footer Placeholder 4">
            <a:extLst>
              <a:ext uri="{FF2B5EF4-FFF2-40B4-BE49-F238E27FC236}">
                <a16:creationId xmlns:a16="http://schemas.microsoft.com/office/drawing/2014/main" id="{4708430D-339C-F2EC-12AF-ACCD13C250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FA4D93-1882-BAD4-9AE2-347F49EEB203}"/>
              </a:ext>
            </a:extLst>
          </p:cNvPr>
          <p:cNvSpPr>
            <a:spLocks noGrp="1"/>
          </p:cNvSpPr>
          <p:nvPr>
            <p:ph type="sldNum" sz="quarter" idx="12"/>
          </p:nvPr>
        </p:nvSpPr>
        <p:spPr/>
        <p:txBody>
          <a:bodyPr/>
          <a:lstStyle/>
          <a:p>
            <a:fld id="{489B65CF-4925-6740-AA07-539D79FC3E6F}" type="slidenum">
              <a:rPr lang="en-US" smtClean="0"/>
              <a:t>‹#›</a:t>
            </a:fld>
            <a:endParaRPr lang="en-US"/>
          </a:p>
        </p:txBody>
      </p:sp>
    </p:spTree>
    <p:extLst>
      <p:ext uri="{BB962C8B-B14F-4D97-AF65-F5344CB8AC3E}">
        <p14:creationId xmlns:p14="http://schemas.microsoft.com/office/powerpoint/2010/main" val="2164302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90F30D-53A6-9EF3-1C57-20116410AF6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27F44F1-59BA-9B0C-EF60-C8898A47BAB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185C2A-695F-E4F4-7270-307E14BF832D}"/>
              </a:ext>
            </a:extLst>
          </p:cNvPr>
          <p:cNvSpPr>
            <a:spLocks noGrp="1"/>
          </p:cNvSpPr>
          <p:nvPr>
            <p:ph type="dt" sz="half" idx="10"/>
          </p:nvPr>
        </p:nvSpPr>
        <p:spPr/>
        <p:txBody>
          <a:bodyPr/>
          <a:lstStyle/>
          <a:p>
            <a:fld id="{0DF570C3-A3ED-9144-915B-4F8EACC4A161}" type="datetimeFigureOut">
              <a:rPr lang="en-US" smtClean="0"/>
              <a:t>9/28/2026</a:t>
            </a:fld>
            <a:endParaRPr lang="en-US"/>
          </a:p>
        </p:txBody>
      </p:sp>
      <p:sp>
        <p:nvSpPr>
          <p:cNvPr id="5" name="Footer Placeholder 4">
            <a:extLst>
              <a:ext uri="{FF2B5EF4-FFF2-40B4-BE49-F238E27FC236}">
                <a16:creationId xmlns:a16="http://schemas.microsoft.com/office/drawing/2014/main" id="{83D158D1-75CC-707B-8649-16FEAD801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7E80BA-D16A-0C59-70F2-11D4C71D8C51}"/>
              </a:ext>
            </a:extLst>
          </p:cNvPr>
          <p:cNvSpPr>
            <a:spLocks noGrp="1"/>
          </p:cNvSpPr>
          <p:nvPr>
            <p:ph type="sldNum" sz="quarter" idx="12"/>
          </p:nvPr>
        </p:nvSpPr>
        <p:spPr/>
        <p:txBody>
          <a:bodyPr/>
          <a:lstStyle/>
          <a:p>
            <a:fld id="{489B65CF-4925-6740-AA07-539D79FC3E6F}" type="slidenum">
              <a:rPr lang="en-US" smtClean="0"/>
              <a:t>‹#›</a:t>
            </a:fld>
            <a:endParaRPr lang="en-US"/>
          </a:p>
        </p:txBody>
      </p:sp>
    </p:spTree>
    <p:extLst>
      <p:ext uri="{BB962C8B-B14F-4D97-AF65-F5344CB8AC3E}">
        <p14:creationId xmlns:p14="http://schemas.microsoft.com/office/powerpoint/2010/main" val="15368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E30485-576F-731B-553D-31503CDF19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E2BFD19-1945-7EBB-E1F1-25B9216F6B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597001E-0BC3-1E82-A40D-27F009AAC9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F570C3-A3ED-9144-915B-4F8EACC4A161}" type="datetimeFigureOut">
              <a:rPr lang="en-US" smtClean="0"/>
              <a:t>9/28/2026</a:t>
            </a:fld>
            <a:endParaRPr lang="en-US"/>
          </a:p>
        </p:txBody>
      </p:sp>
      <p:sp>
        <p:nvSpPr>
          <p:cNvPr id="5" name="Footer Placeholder 4">
            <a:extLst>
              <a:ext uri="{FF2B5EF4-FFF2-40B4-BE49-F238E27FC236}">
                <a16:creationId xmlns:a16="http://schemas.microsoft.com/office/drawing/2014/main" id="{7E8E429C-CDAF-4D79-91A4-F48F81928C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32016A9-23CF-9B3F-164E-5F3DEC6125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9B65CF-4925-6740-AA07-539D79FC3E6F}" type="slidenum">
              <a:rPr lang="en-US" smtClean="0"/>
              <a:t>‹#›</a:t>
            </a:fld>
            <a:endParaRPr lang="en-US"/>
          </a:p>
        </p:txBody>
      </p:sp>
    </p:spTree>
    <p:extLst>
      <p:ext uri="{BB962C8B-B14F-4D97-AF65-F5344CB8AC3E}">
        <p14:creationId xmlns:p14="http://schemas.microsoft.com/office/powerpoint/2010/main" val="3302387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C6A67B-BD91-2EBB-EB3C-BB4D31952DD0}"/>
              </a:ext>
            </a:extLst>
          </p:cNvPr>
          <p:cNvSpPr>
            <a:spLocks noGrp="1"/>
          </p:cNvSpPr>
          <p:nvPr>
            <p:ph type="ctrTitle"/>
          </p:nvPr>
        </p:nvSpPr>
        <p:spPr>
          <a:xfrm>
            <a:off x="6194716" y="739978"/>
            <a:ext cx="5334930" cy="3004145"/>
          </a:xfrm>
        </p:spPr>
        <p:txBody>
          <a:bodyPr>
            <a:normAutofit/>
          </a:bodyPr>
          <a:lstStyle/>
          <a:p>
            <a:br>
              <a:rPr lang="en-US"/>
            </a:br>
            <a:r>
              <a:rPr lang="en-US"/>
              <a:t>Welcome to </a:t>
            </a:r>
            <a:br>
              <a:rPr lang="en-US"/>
            </a:br>
            <a:r>
              <a:rPr lang="en-US"/>
              <a:t>Reception</a:t>
            </a:r>
          </a:p>
        </p:txBody>
      </p:sp>
      <p:sp>
        <p:nvSpPr>
          <p:cNvPr id="11" name="Freeform: Shape 10">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3" name="Picture 2">
            <a:extLst>
              <a:ext uri="{FF2B5EF4-FFF2-40B4-BE49-F238E27FC236}">
                <a16:creationId xmlns:a16="http://schemas.microsoft.com/office/drawing/2014/main" id="{227CF806-5002-DA25-EC07-C7BE1A7C82FA}"/>
              </a:ext>
            </a:extLst>
          </p:cNvPr>
          <p:cNvPicPr>
            <a:picLocks noChangeAspect="1"/>
          </p:cNvPicPr>
          <p:nvPr/>
        </p:nvPicPr>
        <p:blipFill rotWithShape="1">
          <a:blip r:embed="rId2"/>
          <a:srcRect/>
          <a:stretch/>
        </p:blipFill>
        <p:spPr>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
        <p:nvSpPr>
          <p:cNvPr id="21" name="Freeform: Shape 20">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extBox 3">
            <a:extLst>
              <a:ext uri="{FF2B5EF4-FFF2-40B4-BE49-F238E27FC236}">
                <a16:creationId xmlns:a16="http://schemas.microsoft.com/office/drawing/2014/main" id="{7E68648F-24EC-C92E-D518-67CC1DBBAF73}"/>
              </a:ext>
            </a:extLst>
          </p:cNvPr>
          <p:cNvSpPr txBox="1"/>
          <p:nvPr/>
        </p:nvSpPr>
        <p:spPr>
          <a:xfrm>
            <a:off x="558800" y="292100"/>
            <a:ext cx="11163300" cy="6007100"/>
          </a:xfrm>
          <a:prstGeom prst="rect">
            <a:avLst/>
          </a:prstGeom>
          <a:noFill/>
          <a:ln w="114300">
            <a:solidFill>
              <a:srgbClr val="00B050"/>
            </a:solidFill>
          </a:ln>
        </p:spPr>
        <p:txBody>
          <a:bodyPr wrap="square" rtlCol="0">
            <a:spAutoFit/>
          </a:bodyPr>
          <a:lstStyle/>
          <a:p>
            <a:endParaRPr lang="en-US" dirty="0"/>
          </a:p>
        </p:txBody>
      </p:sp>
    </p:spTree>
    <p:extLst>
      <p:ext uri="{BB962C8B-B14F-4D97-AF65-F5344CB8AC3E}">
        <p14:creationId xmlns:p14="http://schemas.microsoft.com/office/powerpoint/2010/main" val="1440587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1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Arc 1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CC09237-2D91-B961-FA06-ED68D9DEE373}"/>
              </a:ext>
            </a:extLst>
          </p:cNvPr>
          <p:cNvSpPr>
            <a:spLocks noGrp="1"/>
          </p:cNvSpPr>
          <p:nvPr>
            <p:ph type="title"/>
          </p:nvPr>
        </p:nvSpPr>
        <p:spPr>
          <a:xfrm>
            <a:off x="4666459" y="13597"/>
            <a:ext cx="5458838" cy="1325563"/>
          </a:xfrm>
        </p:spPr>
        <p:txBody>
          <a:bodyPr vert="horz" lIns="91440" tIns="45720" rIns="91440" bIns="45720" rtlCol="0" anchor="ctr">
            <a:normAutofit/>
          </a:bodyPr>
          <a:lstStyle/>
          <a:p>
            <a:r>
              <a:rPr lang="en-US" b="1" kern="1200" dirty="0">
                <a:solidFill>
                  <a:schemeClr val="tx1"/>
                </a:solidFill>
                <a:latin typeface="+mj-lt"/>
                <a:ea typeface="+mj-ea"/>
                <a:cs typeface="+mj-cs"/>
              </a:rPr>
              <a:t>A Reception Day</a:t>
            </a:r>
          </a:p>
        </p:txBody>
      </p:sp>
      <p:sp>
        <p:nvSpPr>
          <p:cNvPr id="25" name="Freeform: Shape 1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B5BD4331-C177-20A7-440F-5E7A78AC69BE}"/>
              </a:ext>
            </a:extLst>
          </p:cNvPr>
          <p:cNvPicPr>
            <a:picLocks noChangeAspect="1"/>
          </p:cNvPicPr>
          <p:nvPr/>
        </p:nvPicPr>
        <p:blipFill>
          <a:blip r:embed="rId2"/>
          <a:stretch>
            <a:fillRect/>
          </a:stretch>
        </p:blipFill>
        <p:spPr>
          <a:xfrm>
            <a:off x="703182" y="2766435"/>
            <a:ext cx="2966383" cy="2966383"/>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TextBox 2">
            <a:extLst>
              <a:ext uri="{FF2B5EF4-FFF2-40B4-BE49-F238E27FC236}">
                <a16:creationId xmlns:a16="http://schemas.microsoft.com/office/drawing/2014/main" id="{B83DA088-FCE3-8DB8-2FFD-6ECD4A336AB1}"/>
              </a:ext>
            </a:extLst>
          </p:cNvPr>
          <p:cNvSpPr txBox="1"/>
          <p:nvPr/>
        </p:nvSpPr>
        <p:spPr>
          <a:xfrm>
            <a:off x="4310743" y="1833068"/>
            <a:ext cx="7224423" cy="4192520"/>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2000" b="1" dirty="0"/>
              <a:t>9:05-9:25am- </a:t>
            </a:r>
            <a:r>
              <a:rPr lang="en-US" sz="2000" dirty="0"/>
              <a:t>Whole Class Phonics Carpet Time</a:t>
            </a:r>
          </a:p>
          <a:p>
            <a:pPr indent="-228600">
              <a:lnSpc>
                <a:spcPct val="90000"/>
              </a:lnSpc>
              <a:spcAft>
                <a:spcPts val="600"/>
              </a:spcAft>
              <a:buFont typeface="Arial" panose="020B0604020202020204" pitchFamily="34" charset="0"/>
              <a:buChar char="•"/>
            </a:pPr>
            <a:r>
              <a:rPr lang="en-US" sz="2000" b="1" dirty="0"/>
              <a:t>9:30-10:15am-</a:t>
            </a:r>
            <a:r>
              <a:rPr lang="en-US" sz="2000" dirty="0"/>
              <a:t> Choosing Time/Adult Led Activities </a:t>
            </a:r>
          </a:p>
          <a:p>
            <a:pPr indent="-228600">
              <a:lnSpc>
                <a:spcPct val="90000"/>
              </a:lnSpc>
              <a:spcAft>
                <a:spcPts val="600"/>
              </a:spcAft>
              <a:buFont typeface="Arial" panose="020B0604020202020204" pitchFamily="34" charset="0"/>
              <a:buChar char="•"/>
            </a:pPr>
            <a:r>
              <a:rPr lang="en-US" sz="2000" b="1" dirty="0"/>
              <a:t>10:15-10:30am- </a:t>
            </a:r>
            <a:r>
              <a:rPr lang="en-US" sz="2000" dirty="0"/>
              <a:t>Playtime</a:t>
            </a:r>
          </a:p>
          <a:p>
            <a:pPr indent="-228600">
              <a:lnSpc>
                <a:spcPct val="90000"/>
              </a:lnSpc>
              <a:spcAft>
                <a:spcPts val="600"/>
              </a:spcAft>
              <a:buFont typeface="Arial" panose="020B0604020202020204" pitchFamily="34" charset="0"/>
              <a:buChar char="•"/>
            </a:pPr>
            <a:r>
              <a:rPr lang="en-US" sz="2000" b="1" dirty="0"/>
              <a:t>10:30-10:45am-</a:t>
            </a:r>
            <a:r>
              <a:rPr lang="en-US" sz="2000" dirty="0"/>
              <a:t> Fruit, Milk and Story</a:t>
            </a:r>
          </a:p>
          <a:p>
            <a:pPr indent="-228600">
              <a:lnSpc>
                <a:spcPct val="90000"/>
              </a:lnSpc>
              <a:spcAft>
                <a:spcPts val="600"/>
              </a:spcAft>
              <a:buFont typeface="Arial" panose="020B0604020202020204" pitchFamily="34" charset="0"/>
              <a:buChar char="•"/>
            </a:pPr>
            <a:r>
              <a:rPr lang="en-US" sz="2000" b="1" dirty="0"/>
              <a:t>10:45-11:35am-</a:t>
            </a:r>
            <a:r>
              <a:rPr lang="en-US" sz="2000" dirty="0"/>
              <a:t> Choosing Time/Adult Led Activities </a:t>
            </a:r>
          </a:p>
          <a:p>
            <a:pPr indent="-228600">
              <a:lnSpc>
                <a:spcPct val="90000"/>
              </a:lnSpc>
              <a:spcAft>
                <a:spcPts val="600"/>
              </a:spcAft>
              <a:buFont typeface="Arial" panose="020B0604020202020204" pitchFamily="34" charset="0"/>
              <a:buChar char="•"/>
            </a:pPr>
            <a:r>
              <a:rPr lang="en-US" sz="2000" b="1" dirty="0"/>
              <a:t>11:40-12:45pm- </a:t>
            </a:r>
            <a:r>
              <a:rPr lang="en-US" sz="2000" dirty="0"/>
              <a:t>Lunch and Lunchtime Play </a:t>
            </a:r>
          </a:p>
          <a:p>
            <a:pPr indent="-228600">
              <a:lnSpc>
                <a:spcPct val="90000"/>
              </a:lnSpc>
              <a:spcAft>
                <a:spcPts val="600"/>
              </a:spcAft>
              <a:buFont typeface="Arial" panose="020B0604020202020204" pitchFamily="34" charset="0"/>
              <a:buChar char="•"/>
            </a:pPr>
            <a:r>
              <a:rPr lang="en-US" sz="2000" b="1" dirty="0"/>
              <a:t>12:45pm-</a:t>
            </a:r>
            <a:r>
              <a:rPr lang="en-US" sz="2000" dirty="0"/>
              <a:t> Afternoon Register</a:t>
            </a:r>
          </a:p>
          <a:p>
            <a:pPr indent="-228600">
              <a:lnSpc>
                <a:spcPct val="90000"/>
              </a:lnSpc>
              <a:spcAft>
                <a:spcPts val="600"/>
              </a:spcAft>
              <a:buFont typeface="Arial" panose="020B0604020202020204" pitchFamily="34" charset="0"/>
              <a:buChar char="•"/>
            </a:pPr>
            <a:r>
              <a:rPr lang="en-US" sz="2000" b="1" dirty="0"/>
              <a:t>12:45-1:00pm-</a:t>
            </a:r>
            <a:r>
              <a:rPr lang="en-US" sz="2000" dirty="0"/>
              <a:t> Whole Class Maths Carpet Time</a:t>
            </a:r>
          </a:p>
          <a:p>
            <a:pPr indent="-228600">
              <a:lnSpc>
                <a:spcPct val="90000"/>
              </a:lnSpc>
              <a:spcAft>
                <a:spcPts val="600"/>
              </a:spcAft>
              <a:buFont typeface="Arial" panose="020B0604020202020204" pitchFamily="34" charset="0"/>
              <a:buChar char="•"/>
            </a:pPr>
            <a:r>
              <a:rPr lang="en-US" sz="2000" b="1" dirty="0"/>
              <a:t>1:30-2:50pm- </a:t>
            </a:r>
            <a:r>
              <a:rPr lang="en-US" sz="2000" dirty="0"/>
              <a:t>Free-Flow </a:t>
            </a:r>
            <a:r>
              <a:rPr lang="en-US" sz="2000" i="1" dirty="0"/>
              <a:t>(Adult led activities, reading groups)</a:t>
            </a:r>
          </a:p>
          <a:p>
            <a:pPr indent="-228600">
              <a:lnSpc>
                <a:spcPct val="90000"/>
              </a:lnSpc>
              <a:spcAft>
                <a:spcPts val="600"/>
              </a:spcAft>
              <a:buFont typeface="Arial" panose="020B0604020202020204" pitchFamily="34" charset="0"/>
              <a:buChar char="•"/>
            </a:pPr>
            <a:r>
              <a:rPr lang="en-US" sz="2000" b="1" dirty="0"/>
              <a:t>2:55pm-3:20pm- </a:t>
            </a:r>
            <a:r>
              <a:rPr lang="en-US" sz="2000" dirty="0"/>
              <a:t>Whole Class Topic Carpet Time </a:t>
            </a:r>
          </a:p>
        </p:txBody>
      </p:sp>
      <p:sp>
        <p:nvSpPr>
          <p:cNvPr id="4" name="TextBox 3">
            <a:extLst>
              <a:ext uri="{FF2B5EF4-FFF2-40B4-BE49-F238E27FC236}">
                <a16:creationId xmlns:a16="http://schemas.microsoft.com/office/drawing/2014/main" id="{51FD290E-8E3A-695B-019B-023CB2C5A255}"/>
              </a:ext>
            </a:extLst>
          </p:cNvPr>
          <p:cNvSpPr txBox="1"/>
          <p:nvPr/>
        </p:nvSpPr>
        <p:spPr>
          <a:xfrm>
            <a:off x="0" y="106063"/>
            <a:ext cx="11760200" cy="6569190"/>
          </a:xfrm>
          <a:prstGeom prst="rect">
            <a:avLst/>
          </a:prstGeom>
          <a:noFill/>
          <a:ln w="114300">
            <a:solidFill>
              <a:srgbClr val="00B050"/>
            </a:solidFill>
          </a:ln>
        </p:spPr>
        <p:txBody>
          <a:bodyPr wrap="square" rtlCol="0">
            <a:spAutoFit/>
          </a:bodyPr>
          <a:lstStyle/>
          <a:p>
            <a:endParaRPr lang="en-US" dirty="0"/>
          </a:p>
        </p:txBody>
      </p:sp>
      <p:sp>
        <p:nvSpPr>
          <p:cNvPr id="7" name="TextBox 6">
            <a:extLst>
              <a:ext uri="{FF2B5EF4-FFF2-40B4-BE49-F238E27FC236}">
                <a16:creationId xmlns:a16="http://schemas.microsoft.com/office/drawing/2014/main" id="{39D093EB-95BA-4D8D-8B18-0381ADAD9608}"/>
              </a:ext>
            </a:extLst>
          </p:cNvPr>
          <p:cNvSpPr txBox="1"/>
          <p:nvPr/>
        </p:nvSpPr>
        <p:spPr>
          <a:xfrm>
            <a:off x="4310743" y="1221843"/>
            <a:ext cx="6875813" cy="5324535"/>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en-US" sz="2000" b="1" i="1" dirty="0"/>
              <a:t>8.50 – 9am</a:t>
            </a:r>
            <a:r>
              <a:rPr lang="en-US" sz="2000" dirty="0"/>
              <a:t> Soft Start</a:t>
            </a:r>
          </a:p>
          <a:p>
            <a:pPr marL="285750" indent="-285750">
              <a:buFont typeface="Arial" panose="020B0604020202020204" pitchFamily="34" charset="0"/>
              <a:buChar char="•"/>
            </a:pPr>
            <a:r>
              <a:rPr lang="en-US" sz="2000" b="1" i="1" dirty="0"/>
              <a:t>9:00 - 9.05am </a:t>
            </a:r>
            <a:r>
              <a:rPr lang="en-US" sz="2000" dirty="0"/>
              <a:t>Register</a:t>
            </a:r>
          </a:p>
          <a:p>
            <a:pPr marL="285750" indent="-285750">
              <a:buFont typeface="Arial" panose="020B0604020202020204" pitchFamily="34" charset="0"/>
              <a:buChar char="•"/>
            </a:pPr>
            <a:r>
              <a:rPr lang="en-US" sz="2000" b="1" i="1" dirty="0"/>
              <a:t>9.05 - 9.25am </a:t>
            </a:r>
            <a:r>
              <a:rPr lang="en-US" sz="2000" dirty="0"/>
              <a:t>– Phonics </a:t>
            </a:r>
          </a:p>
          <a:p>
            <a:pPr marL="285750" indent="-285750">
              <a:buFont typeface="Arial" panose="020B0604020202020204" pitchFamily="34" charset="0"/>
              <a:buChar char="•"/>
            </a:pPr>
            <a:r>
              <a:rPr lang="en-US" sz="2000" b="1" i="1" dirty="0"/>
              <a:t>9.30 - 10.15am </a:t>
            </a:r>
            <a:r>
              <a:rPr lang="en-US" sz="2000" dirty="0"/>
              <a:t>– Discovery Time / Adult Led Activities </a:t>
            </a:r>
          </a:p>
          <a:p>
            <a:pPr marL="285750" indent="-285750">
              <a:buFont typeface="Arial" panose="020B0604020202020204" pitchFamily="34" charset="0"/>
              <a:buChar char="•"/>
            </a:pPr>
            <a:r>
              <a:rPr lang="en-US" sz="2000" b="1" i="1" dirty="0"/>
              <a:t>10.15 - 10.30am </a:t>
            </a:r>
            <a:r>
              <a:rPr lang="en-US" sz="2000" dirty="0"/>
              <a:t>– Playtime (Pirate Ship) </a:t>
            </a:r>
          </a:p>
          <a:p>
            <a:pPr marL="285750" indent="-285750">
              <a:buFont typeface="Arial" panose="020B0604020202020204" pitchFamily="34" charset="0"/>
              <a:buChar char="•"/>
            </a:pPr>
            <a:r>
              <a:rPr lang="en-US" sz="2000" b="1" i="1" dirty="0"/>
              <a:t>10.30 - 10.45am </a:t>
            </a:r>
            <a:r>
              <a:rPr lang="en-US" sz="2000" dirty="0"/>
              <a:t>– Snack and Story Time  </a:t>
            </a:r>
          </a:p>
          <a:p>
            <a:pPr marL="285750" indent="-285750">
              <a:buFont typeface="Arial" panose="020B0604020202020204" pitchFamily="34" charset="0"/>
              <a:buChar char="•"/>
            </a:pPr>
            <a:r>
              <a:rPr lang="en-US" sz="2000" b="1" i="1" dirty="0"/>
              <a:t>10.45 - 11.35am </a:t>
            </a:r>
            <a:r>
              <a:rPr lang="en-US" sz="2000" dirty="0"/>
              <a:t>– Discovery Time / Adult Led Activities </a:t>
            </a:r>
          </a:p>
          <a:p>
            <a:pPr marL="285750" indent="-285750">
              <a:buFont typeface="Arial" panose="020B0604020202020204" pitchFamily="34" charset="0"/>
              <a:buChar char="•"/>
            </a:pPr>
            <a:r>
              <a:rPr lang="en-US" sz="2000" b="1" i="1" dirty="0"/>
              <a:t>11.35 - 12.45pm </a:t>
            </a:r>
            <a:r>
              <a:rPr lang="en-US" sz="2000" dirty="0"/>
              <a:t>- Lunch and Lunchtime Play</a:t>
            </a:r>
          </a:p>
          <a:p>
            <a:pPr marL="285750" indent="-285750">
              <a:buFont typeface="Arial" panose="020B0604020202020204" pitchFamily="34" charset="0"/>
              <a:buChar char="•"/>
            </a:pPr>
            <a:r>
              <a:rPr lang="en-US" sz="2000" b="1" i="1" dirty="0"/>
              <a:t>12.45 – 12.50pm </a:t>
            </a:r>
            <a:r>
              <a:rPr lang="en-US" sz="2000" dirty="0"/>
              <a:t>Afternoon Register</a:t>
            </a:r>
          </a:p>
          <a:p>
            <a:pPr marL="285750" indent="-285750">
              <a:buFont typeface="Arial" panose="020B0604020202020204" pitchFamily="34" charset="0"/>
              <a:buChar char="•"/>
            </a:pPr>
            <a:r>
              <a:rPr lang="en-US" sz="2000" b="1" i="1" dirty="0"/>
              <a:t>12.50 – 1pm </a:t>
            </a:r>
            <a:r>
              <a:rPr lang="en-US" sz="2000" dirty="0"/>
              <a:t>– </a:t>
            </a:r>
            <a:r>
              <a:rPr lang="en-US" sz="2000" dirty="0" err="1"/>
              <a:t>Maths</a:t>
            </a:r>
            <a:r>
              <a:rPr lang="en-US" sz="2000" dirty="0"/>
              <a:t> </a:t>
            </a:r>
          </a:p>
          <a:p>
            <a:pPr marL="285750" indent="-285750">
              <a:buFont typeface="Arial" panose="020B0604020202020204" pitchFamily="34" charset="0"/>
              <a:buChar char="•"/>
            </a:pPr>
            <a:r>
              <a:rPr lang="en-US" sz="2000" b="1" i="1" dirty="0"/>
              <a:t>1 – 1.30pm </a:t>
            </a:r>
            <a:r>
              <a:rPr lang="en-US" sz="2000" dirty="0"/>
              <a:t>– Discovery Time</a:t>
            </a:r>
          </a:p>
          <a:p>
            <a:pPr marL="285750" indent="-285750">
              <a:buFont typeface="Arial" panose="020B0604020202020204" pitchFamily="34" charset="0"/>
              <a:buChar char="•"/>
            </a:pPr>
            <a:r>
              <a:rPr lang="en-US" sz="2000" b="1" i="1" dirty="0"/>
              <a:t>1.30 – 2.45pm </a:t>
            </a:r>
            <a:r>
              <a:rPr lang="en-US" sz="2000" dirty="0"/>
              <a:t>– Free Flow / Adult Led Reading</a:t>
            </a:r>
          </a:p>
          <a:p>
            <a:pPr marL="285750" indent="-285750">
              <a:buFont typeface="Arial" panose="020B0604020202020204" pitchFamily="34" charset="0"/>
              <a:buChar char="•"/>
            </a:pPr>
            <a:r>
              <a:rPr lang="en-US" sz="2000" b="1" i="1" dirty="0"/>
              <a:t>2.45 – 3.30pm </a:t>
            </a:r>
            <a:r>
              <a:rPr lang="en-US" sz="2000" dirty="0"/>
              <a:t>– Whole Class Carpet Time </a:t>
            </a:r>
          </a:p>
          <a:p>
            <a:pPr marL="285750" indent="-285750">
              <a:buFont typeface="Arial" panose="020B0604020202020204" pitchFamily="34" charset="0"/>
              <a:buChar char="•"/>
            </a:pPr>
            <a:endParaRPr lang="en-US" sz="2000" dirty="0"/>
          </a:p>
          <a:p>
            <a:pPr algn="ctr"/>
            <a:r>
              <a:rPr lang="en-US" sz="2000" b="1" i="1" dirty="0"/>
              <a:t>Home Time:</a:t>
            </a:r>
          </a:p>
          <a:p>
            <a:pPr algn="ctr"/>
            <a:r>
              <a:rPr lang="en-US" sz="2000" b="1" i="1" dirty="0"/>
              <a:t>This will be staggered and change throughout the year. Please see Seesaw for updates. </a:t>
            </a:r>
            <a:endParaRPr lang="en-GB" sz="2000" b="1" i="1" dirty="0"/>
          </a:p>
        </p:txBody>
      </p:sp>
      <p:pic>
        <p:nvPicPr>
          <p:cNvPr id="5" name="Picture 4">
            <a:extLst>
              <a:ext uri="{FF2B5EF4-FFF2-40B4-BE49-F238E27FC236}">
                <a16:creationId xmlns:a16="http://schemas.microsoft.com/office/drawing/2014/main" id="{4890CE90-DC41-574E-2550-785F562EB08E}"/>
              </a:ext>
            </a:extLst>
          </p:cNvPr>
          <p:cNvPicPr>
            <a:picLocks noChangeAspect="1"/>
          </p:cNvPicPr>
          <p:nvPr/>
        </p:nvPicPr>
        <p:blipFill>
          <a:blip r:embed="rId3"/>
          <a:stretch>
            <a:fillRect/>
          </a:stretch>
        </p:blipFill>
        <p:spPr>
          <a:xfrm>
            <a:off x="607325" y="544254"/>
            <a:ext cx="1791082" cy="2388109"/>
          </a:xfrm>
          <a:prstGeom prst="rect">
            <a:avLst/>
          </a:prstGeom>
        </p:spPr>
      </p:pic>
      <p:pic>
        <p:nvPicPr>
          <p:cNvPr id="8" name="Picture 7">
            <a:extLst>
              <a:ext uri="{FF2B5EF4-FFF2-40B4-BE49-F238E27FC236}">
                <a16:creationId xmlns:a16="http://schemas.microsoft.com/office/drawing/2014/main" id="{71327F93-683E-602D-A655-F05D1DD2F8A5}"/>
              </a:ext>
            </a:extLst>
          </p:cNvPr>
          <p:cNvPicPr>
            <a:picLocks noChangeAspect="1"/>
          </p:cNvPicPr>
          <p:nvPr/>
        </p:nvPicPr>
        <p:blipFill>
          <a:blip r:embed="rId4"/>
          <a:stretch>
            <a:fillRect/>
          </a:stretch>
        </p:blipFill>
        <p:spPr>
          <a:xfrm>
            <a:off x="2488289" y="574049"/>
            <a:ext cx="1791082" cy="2388110"/>
          </a:xfrm>
          <a:prstGeom prst="rect">
            <a:avLst/>
          </a:prstGeom>
        </p:spPr>
      </p:pic>
    </p:spTree>
    <p:extLst>
      <p:ext uri="{BB962C8B-B14F-4D97-AF65-F5344CB8AC3E}">
        <p14:creationId xmlns:p14="http://schemas.microsoft.com/office/powerpoint/2010/main" val="2510884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C8E16205-2D05-5907-A9E5-AEA11BBBE9CF}"/>
              </a:ext>
            </a:extLst>
          </p:cNvPr>
          <p:cNvSpPr>
            <a:spLocks noGrp="1"/>
          </p:cNvSpPr>
          <p:nvPr>
            <p:ph type="title"/>
          </p:nvPr>
        </p:nvSpPr>
        <p:spPr>
          <a:xfrm>
            <a:off x="838200" y="365125"/>
            <a:ext cx="7718946" cy="1325563"/>
          </a:xfrm>
        </p:spPr>
        <p:txBody>
          <a:bodyPr vert="horz" lIns="91440" tIns="45720" rIns="91440" bIns="45720" rtlCol="0" anchor="ctr">
            <a:normAutofit/>
          </a:bodyPr>
          <a:lstStyle/>
          <a:p>
            <a:r>
              <a:rPr lang="en-US" b="1" dirty="0"/>
              <a:t>Reception Half Termly Topics </a:t>
            </a:r>
          </a:p>
        </p:txBody>
      </p:sp>
      <p:sp>
        <p:nvSpPr>
          <p:cNvPr id="3" name="TextBox 2">
            <a:extLst>
              <a:ext uri="{FF2B5EF4-FFF2-40B4-BE49-F238E27FC236}">
                <a16:creationId xmlns:a16="http://schemas.microsoft.com/office/drawing/2014/main" id="{C788ABF7-C07F-3DF6-D7F4-87751E2D07C6}"/>
              </a:ext>
            </a:extLst>
          </p:cNvPr>
          <p:cNvSpPr txBox="1"/>
          <p:nvPr/>
        </p:nvSpPr>
        <p:spPr>
          <a:xfrm>
            <a:off x="838200" y="1825625"/>
            <a:ext cx="5393361" cy="4351338"/>
          </a:xfrm>
          <a:prstGeom prst="rect">
            <a:avLst/>
          </a:prstGeom>
        </p:spPr>
        <p:txBody>
          <a:bodyPr vert="horz" lIns="91440" tIns="45720" rIns="91440" bIns="45720" rtlCol="0">
            <a:normAutofit/>
          </a:bodyPr>
          <a:lstStyle/>
          <a:p>
            <a:pPr indent="-228600">
              <a:lnSpc>
                <a:spcPct val="150000"/>
              </a:lnSpc>
              <a:spcAft>
                <a:spcPts val="600"/>
              </a:spcAft>
              <a:buFont typeface="Arial" panose="020B0604020202020204" pitchFamily="34" charset="0"/>
              <a:buChar char="•"/>
            </a:pPr>
            <a:r>
              <a:rPr lang="en-US" sz="2500" b="1" dirty="0"/>
              <a:t>Autumn 1 – </a:t>
            </a:r>
            <a:r>
              <a:rPr lang="en-US" sz="2500" dirty="0"/>
              <a:t>People Who Help Us</a:t>
            </a:r>
          </a:p>
          <a:p>
            <a:pPr indent="-228600">
              <a:lnSpc>
                <a:spcPct val="150000"/>
              </a:lnSpc>
              <a:spcAft>
                <a:spcPts val="600"/>
              </a:spcAft>
              <a:buFont typeface="Arial" panose="020B0604020202020204" pitchFamily="34" charset="0"/>
              <a:buChar char="•"/>
            </a:pPr>
            <a:r>
              <a:rPr lang="en-US" sz="2500" b="1" dirty="0"/>
              <a:t>Autumn 2 – </a:t>
            </a:r>
            <a:r>
              <a:rPr lang="en-US" sz="2500" dirty="0"/>
              <a:t>Polar Regions </a:t>
            </a:r>
          </a:p>
          <a:p>
            <a:pPr indent="-228600">
              <a:lnSpc>
                <a:spcPct val="150000"/>
              </a:lnSpc>
              <a:spcAft>
                <a:spcPts val="600"/>
              </a:spcAft>
              <a:buFont typeface="Arial" panose="020B0604020202020204" pitchFamily="34" charset="0"/>
              <a:buChar char="•"/>
            </a:pPr>
            <a:r>
              <a:rPr lang="en-US" sz="2500" b="1" dirty="0"/>
              <a:t>Spring 1 – </a:t>
            </a:r>
            <a:r>
              <a:rPr lang="en-US" sz="2500" dirty="0"/>
              <a:t>Castles </a:t>
            </a:r>
          </a:p>
          <a:p>
            <a:pPr indent="-228600">
              <a:lnSpc>
                <a:spcPct val="150000"/>
              </a:lnSpc>
              <a:spcAft>
                <a:spcPts val="600"/>
              </a:spcAft>
              <a:buFont typeface="Arial" panose="020B0604020202020204" pitchFamily="34" charset="0"/>
              <a:buChar char="•"/>
            </a:pPr>
            <a:r>
              <a:rPr lang="en-US" sz="2500" b="1" dirty="0"/>
              <a:t>Spring 2 –  </a:t>
            </a:r>
            <a:r>
              <a:rPr lang="en-US" sz="2500" dirty="0"/>
              <a:t>Dinosaurs </a:t>
            </a:r>
          </a:p>
          <a:p>
            <a:pPr indent="-228600">
              <a:lnSpc>
                <a:spcPct val="150000"/>
              </a:lnSpc>
              <a:spcAft>
                <a:spcPts val="600"/>
              </a:spcAft>
              <a:buFont typeface="Arial" panose="020B0604020202020204" pitchFamily="34" charset="0"/>
              <a:buChar char="•"/>
            </a:pPr>
            <a:r>
              <a:rPr lang="en-US" sz="2500" b="1" dirty="0"/>
              <a:t>Summer 1 – </a:t>
            </a:r>
            <a:r>
              <a:rPr lang="en-US" sz="2500" dirty="0"/>
              <a:t>London</a:t>
            </a:r>
          </a:p>
          <a:p>
            <a:pPr indent="-228600">
              <a:lnSpc>
                <a:spcPct val="150000"/>
              </a:lnSpc>
              <a:spcAft>
                <a:spcPts val="600"/>
              </a:spcAft>
              <a:buFont typeface="Arial" panose="020B0604020202020204" pitchFamily="34" charset="0"/>
              <a:buChar char="•"/>
            </a:pPr>
            <a:r>
              <a:rPr lang="en-US" sz="2500" b="1" dirty="0"/>
              <a:t>Summer 2 – </a:t>
            </a:r>
            <a:r>
              <a:rPr lang="en-US" sz="2500" dirty="0"/>
              <a:t>Superheroes </a:t>
            </a:r>
          </a:p>
        </p:txBody>
      </p:sp>
      <p:pic>
        <p:nvPicPr>
          <p:cNvPr id="5" name="Picture 4">
            <a:extLst>
              <a:ext uri="{FF2B5EF4-FFF2-40B4-BE49-F238E27FC236}">
                <a16:creationId xmlns:a16="http://schemas.microsoft.com/office/drawing/2014/main" id="{FF2D57B6-9DC4-E67B-F2A9-F66E25F2CFE8}"/>
              </a:ext>
            </a:extLst>
          </p:cNvPr>
          <p:cNvPicPr>
            <a:picLocks noChangeAspect="1"/>
          </p:cNvPicPr>
          <p:nvPr/>
        </p:nvPicPr>
        <p:blipFill rotWithShape="1">
          <a:blip r:embed="rId2"/>
          <a:src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6"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E87246E-94A8-E283-6B1C-FBDF49E92CA4}"/>
              </a:ext>
            </a:extLst>
          </p:cNvPr>
          <p:cNvSpPr txBox="1"/>
          <p:nvPr/>
        </p:nvSpPr>
        <p:spPr>
          <a:xfrm>
            <a:off x="215900" y="365125"/>
            <a:ext cx="11760200" cy="6007100"/>
          </a:xfrm>
          <a:prstGeom prst="rect">
            <a:avLst/>
          </a:prstGeom>
          <a:noFill/>
          <a:ln w="114300">
            <a:solidFill>
              <a:srgbClr val="00B050"/>
            </a:solidFill>
          </a:ln>
        </p:spPr>
        <p:txBody>
          <a:bodyPr wrap="square" rtlCol="0">
            <a:spAutoFit/>
          </a:bodyPr>
          <a:lstStyle/>
          <a:p>
            <a:endParaRPr lang="en-US" dirty="0"/>
          </a:p>
        </p:txBody>
      </p:sp>
      <p:sp>
        <p:nvSpPr>
          <p:cNvPr id="6" name="TextBox 5">
            <a:extLst>
              <a:ext uri="{FF2B5EF4-FFF2-40B4-BE49-F238E27FC236}">
                <a16:creationId xmlns:a16="http://schemas.microsoft.com/office/drawing/2014/main" id="{EC3ED585-497A-21E0-C9B5-3B541FA5CC80}"/>
              </a:ext>
            </a:extLst>
          </p:cNvPr>
          <p:cNvSpPr txBox="1"/>
          <p:nvPr/>
        </p:nvSpPr>
        <p:spPr>
          <a:xfrm>
            <a:off x="838200" y="1860705"/>
            <a:ext cx="5590396" cy="4154984"/>
          </a:xfrm>
          <a:prstGeom prst="rect">
            <a:avLst/>
          </a:prstGeom>
          <a:solidFill>
            <a:schemeClr val="bg1"/>
          </a:solidFill>
          <a:ln>
            <a:noFill/>
          </a:ln>
        </p:spPr>
        <p:txBody>
          <a:bodyPr wrap="square" rtlCol="0">
            <a:spAutoFit/>
          </a:bodyPr>
          <a:lstStyle/>
          <a:p>
            <a:r>
              <a:rPr lang="en-GB" sz="2400" b="1" dirty="0"/>
              <a:t>Autumn 1 </a:t>
            </a:r>
            <a:r>
              <a:rPr lang="en-GB" sz="2400" dirty="0"/>
              <a:t>– People Who Help Us </a:t>
            </a:r>
          </a:p>
          <a:p>
            <a:endParaRPr lang="en-GB" sz="2400" dirty="0"/>
          </a:p>
          <a:p>
            <a:r>
              <a:rPr lang="en-GB" sz="2400" b="1" dirty="0"/>
              <a:t>Autumn 2 </a:t>
            </a:r>
            <a:r>
              <a:rPr lang="en-GB" sz="2400" dirty="0"/>
              <a:t>– Polar Regions </a:t>
            </a:r>
          </a:p>
          <a:p>
            <a:endParaRPr lang="en-GB" sz="2400" dirty="0"/>
          </a:p>
          <a:p>
            <a:r>
              <a:rPr lang="en-GB" sz="2400" b="1" dirty="0"/>
              <a:t>Spring 1 </a:t>
            </a:r>
            <a:r>
              <a:rPr lang="en-GB" sz="2400" dirty="0"/>
              <a:t>– Castles </a:t>
            </a:r>
          </a:p>
          <a:p>
            <a:endParaRPr lang="en-GB" sz="2400" dirty="0"/>
          </a:p>
          <a:p>
            <a:r>
              <a:rPr lang="en-GB" sz="2400" b="1" dirty="0"/>
              <a:t>Spring 2 </a:t>
            </a:r>
            <a:r>
              <a:rPr lang="en-GB" sz="2400" dirty="0"/>
              <a:t>– Dinosaurs </a:t>
            </a:r>
          </a:p>
          <a:p>
            <a:endParaRPr lang="en-GB" sz="2400" dirty="0"/>
          </a:p>
          <a:p>
            <a:r>
              <a:rPr lang="en-GB" sz="2400" b="1" dirty="0"/>
              <a:t>Summer 1 </a:t>
            </a:r>
            <a:r>
              <a:rPr lang="en-GB" sz="2400" dirty="0"/>
              <a:t>– Ready, Steady, Grow! </a:t>
            </a:r>
          </a:p>
          <a:p>
            <a:endParaRPr lang="en-GB" sz="2400" dirty="0"/>
          </a:p>
          <a:p>
            <a:r>
              <a:rPr lang="en-GB" sz="2400" b="1" dirty="0"/>
              <a:t>Summer 2 </a:t>
            </a:r>
            <a:r>
              <a:rPr lang="en-GB" sz="2400" dirty="0"/>
              <a:t>– London </a:t>
            </a:r>
          </a:p>
        </p:txBody>
      </p:sp>
    </p:spTree>
    <p:extLst>
      <p:ext uri="{BB962C8B-B14F-4D97-AF65-F5344CB8AC3E}">
        <p14:creationId xmlns:p14="http://schemas.microsoft.com/office/powerpoint/2010/main" val="1895783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F662FDC-94A4-73E6-2F02-F72656B97DB1}"/>
              </a:ext>
            </a:extLst>
          </p:cNvPr>
          <p:cNvSpPr>
            <a:spLocks noGrp="1"/>
          </p:cNvSpPr>
          <p:nvPr>
            <p:ph type="title"/>
          </p:nvPr>
        </p:nvSpPr>
        <p:spPr>
          <a:xfrm>
            <a:off x="272635" y="250703"/>
            <a:ext cx="8975869" cy="1325563"/>
          </a:xfrm>
        </p:spPr>
        <p:txBody>
          <a:bodyPr vert="horz" lIns="91440" tIns="45720" rIns="91440" bIns="45720" rtlCol="0" anchor="ctr">
            <a:normAutofit/>
          </a:bodyPr>
          <a:lstStyle/>
          <a:p>
            <a:r>
              <a:rPr lang="en-US" sz="3700" b="1" dirty="0"/>
              <a:t>What your child will need for school each day</a:t>
            </a:r>
            <a:r>
              <a:rPr lang="en-US" sz="3700" dirty="0"/>
              <a:t>:</a:t>
            </a:r>
          </a:p>
        </p:txBody>
      </p:sp>
      <p:sp>
        <p:nvSpPr>
          <p:cNvPr id="3" name="TextBox 2">
            <a:extLst>
              <a:ext uri="{FF2B5EF4-FFF2-40B4-BE49-F238E27FC236}">
                <a16:creationId xmlns:a16="http://schemas.microsoft.com/office/drawing/2014/main" id="{C2F5617E-0841-0037-C5BB-AB8BFE92BFC3}"/>
              </a:ext>
            </a:extLst>
          </p:cNvPr>
          <p:cNvSpPr txBox="1"/>
          <p:nvPr/>
        </p:nvSpPr>
        <p:spPr>
          <a:xfrm>
            <a:off x="838200" y="1825625"/>
            <a:ext cx="5393361" cy="4351338"/>
          </a:xfrm>
          <a:prstGeom prst="rect">
            <a:avLst/>
          </a:prstGeo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r>
              <a:rPr lang="en-US" sz="3000" dirty="0"/>
              <a:t>A named water bottle</a:t>
            </a:r>
          </a:p>
          <a:p>
            <a:pPr indent="-228600">
              <a:lnSpc>
                <a:spcPct val="90000"/>
              </a:lnSpc>
              <a:spcAft>
                <a:spcPts val="600"/>
              </a:spcAft>
              <a:buFont typeface="Arial" panose="020B0604020202020204" pitchFamily="34" charset="0"/>
              <a:buChar char="•"/>
            </a:pPr>
            <a:endParaRPr lang="en-US" sz="3000" dirty="0"/>
          </a:p>
          <a:p>
            <a:pPr marL="285750" indent="-228600">
              <a:lnSpc>
                <a:spcPct val="90000"/>
              </a:lnSpc>
              <a:spcAft>
                <a:spcPts val="600"/>
              </a:spcAft>
              <a:buFont typeface="Arial" panose="020B0604020202020204" pitchFamily="34" charset="0"/>
              <a:buChar char="•"/>
            </a:pPr>
            <a:r>
              <a:rPr lang="en-US" sz="3000" dirty="0"/>
              <a:t>A named bag/bookbag</a:t>
            </a:r>
          </a:p>
          <a:p>
            <a:pPr indent="-228600">
              <a:lnSpc>
                <a:spcPct val="90000"/>
              </a:lnSpc>
              <a:spcAft>
                <a:spcPts val="600"/>
              </a:spcAft>
              <a:buFont typeface="Arial" panose="020B0604020202020204" pitchFamily="34" charset="0"/>
              <a:buChar char="•"/>
            </a:pPr>
            <a:endParaRPr lang="en-US" sz="3000" dirty="0"/>
          </a:p>
          <a:p>
            <a:pPr marL="285750" indent="-228600">
              <a:lnSpc>
                <a:spcPct val="90000"/>
              </a:lnSpc>
              <a:spcAft>
                <a:spcPts val="600"/>
              </a:spcAft>
              <a:buFont typeface="Arial" panose="020B0604020202020204" pitchFamily="34" charset="0"/>
              <a:buChar char="•"/>
            </a:pPr>
            <a:r>
              <a:rPr lang="en-US" sz="3000" dirty="0"/>
              <a:t>Named clothing dependent on the weather each day </a:t>
            </a:r>
          </a:p>
          <a:p>
            <a:pPr marL="57150">
              <a:lnSpc>
                <a:spcPct val="90000"/>
              </a:lnSpc>
              <a:spcAft>
                <a:spcPts val="600"/>
              </a:spcAft>
            </a:pPr>
            <a:r>
              <a:rPr lang="en-US" sz="3000" dirty="0"/>
              <a:t>  (coat, sunhat)</a:t>
            </a:r>
          </a:p>
        </p:txBody>
      </p:sp>
      <p:pic>
        <p:nvPicPr>
          <p:cNvPr id="5" name="Picture 4">
            <a:extLst>
              <a:ext uri="{FF2B5EF4-FFF2-40B4-BE49-F238E27FC236}">
                <a16:creationId xmlns:a16="http://schemas.microsoft.com/office/drawing/2014/main" id="{2BD70FA9-0261-1BA0-35E9-738D6196C277}"/>
              </a:ext>
            </a:extLst>
          </p:cNvPr>
          <p:cNvPicPr>
            <a:picLocks noChangeAspect="1"/>
          </p:cNvPicPr>
          <p:nvPr/>
        </p:nvPicPr>
        <p:blipFill rotWithShape="1">
          <a:blip r:embed="rId2"/>
          <a:srcRect/>
          <a:stretch/>
        </p:blipFill>
        <p:spPr>
          <a:xfrm>
            <a:off x="7617104" y="3396566"/>
            <a:ext cx="2999144" cy="2999144"/>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7937D5F-BF9F-EE7D-63BD-69C9D4D84F9A}"/>
              </a:ext>
            </a:extLst>
          </p:cNvPr>
          <p:cNvSpPr txBox="1"/>
          <p:nvPr/>
        </p:nvSpPr>
        <p:spPr>
          <a:xfrm>
            <a:off x="136330" y="419845"/>
            <a:ext cx="11671300" cy="6007100"/>
          </a:xfrm>
          <a:prstGeom prst="rect">
            <a:avLst/>
          </a:prstGeom>
          <a:noFill/>
          <a:ln w="114300">
            <a:solidFill>
              <a:srgbClr val="00B050"/>
            </a:solidFill>
          </a:ln>
        </p:spPr>
        <p:txBody>
          <a:bodyPr wrap="square" rtlCol="0">
            <a:spAutoFit/>
          </a:bodyPr>
          <a:lstStyle/>
          <a:p>
            <a:endParaRPr lang="en-US" dirty="0"/>
          </a:p>
        </p:txBody>
      </p:sp>
      <p:pic>
        <p:nvPicPr>
          <p:cNvPr id="6" name="Picture 5">
            <a:extLst>
              <a:ext uri="{FF2B5EF4-FFF2-40B4-BE49-F238E27FC236}">
                <a16:creationId xmlns:a16="http://schemas.microsoft.com/office/drawing/2014/main" id="{A7021133-48D1-CBD6-273F-20A83197DF33}"/>
              </a:ext>
            </a:extLst>
          </p:cNvPr>
          <p:cNvPicPr>
            <a:picLocks noChangeAspect="1"/>
          </p:cNvPicPr>
          <p:nvPr/>
        </p:nvPicPr>
        <p:blipFill>
          <a:blip r:embed="rId3"/>
          <a:stretch>
            <a:fillRect/>
          </a:stretch>
        </p:blipFill>
        <p:spPr>
          <a:xfrm>
            <a:off x="4835782" y="1310615"/>
            <a:ext cx="1293725" cy="1293725"/>
          </a:xfrm>
          <a:prstGeom prst="rect">
            <a:avLst/>
          </a:prstGeom>
        </p:spPr>
      </p:pic>
      <p:pic>
        <p:nvPicPr>
          <p:cNvPr id="7" name="Picture 6">
            <a:extLst>
              <a:ext uri="{FF2B5EF4-FFF2-40B4-BE49-F238E27FC236}">
                <a16:creationId xmlns:a16="http://schemas.microsoft.com/office/drawing/2014/main" id="{EB560045-891B-19FD-7D22-A239632983AF}"/>
              </a:ext>
            </a:extLst>
          </p:cNvPr>
          <p:cNvPicPr>
            <a:picLocks noChangeAspect="1"/>
          </p:cNvPicPr>
          <p:nvPr/>
        </p:nvPicPr>
        <p:blipFill>
          <a:blip r:embed="rId4"/>
          <a:stretch>
            <a:fillRect/>
          </a:stretch>
        </p:blipFill>
        <p:spPr>
          <a:xfrm>
            <a:off x="5095680" y="2757184"/>
            <a:ext cx="876300" cy="876300"/>
          </a:xfrm>
          <a:prstGeom prst="rect">
            <a:avLst/>
          </a:prstGeom>
        </p:spPr>
      </p:pic>
      <p:pic>
        <p:nvPicPr>
          <p:cNvPr id="8" name="Picture 7">
            <a:extLst>
              <a:ext uri="{FF2B5EF4-FFF2-40B4-BE49-F238E27FC236}">
                <a16:creationId xmlns:a16="http://schemas.microsoft.com/office/drawing/2014/main" id="{AD99EF16-3CED-6D5F-F3DF-A961E58FD38E}"/>
              </a:ext>
            </a:extLst>
          </p:cNvPr>
          <p:cNvPicPr>
            <a:picLocks noChangeAspect="1"/>
          </p:cNvPicPr>
          <p:nvPr/>
        </p:nvPicPr>
        <p:blipFill rotWithShape="1">
          <a:blip r:embed="rId5"/>
          <a:srcRect b="11373"/>
          <a:stretch/>
        </p:blipFill>
        <p:spPr>
          <a:xfrm>
            <a:off x="6084871" y="3801091"/>
            <a:ext cx="1270202" cy="1214337"/>
          </a:xfrm>
          <a:prstGeom prst="rect">
            <a:avLst/>
          </a:prstGeom>
        </p:spPr>
      </p:pic>
    </p:spTree>
    <p:extLst>
      <p:ext uri="{BB962C8B-B14F-4D97-AF65-F5344CB8AC3E}">
        <p14:creationId xmlns:p14="http://schemas.microsoft.com/office/powerpoint/2010/main" val="996822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C8E16205-2D05-5907-A9E5-AEA11BBBE9CF}"/>
              </a:ext>
            </a:extLst>
          </p:cNvPr>
          <p:cNvSpPr>
            <a:spLocks noGrp="1"/>
          </p:cNvSpPr>
          <p:nvPr>
            <p:ph type="title"/>
          </p:nvPr>
        </p:nvSpPr>
        <p:spPr>
          <a:xfrm>
            <a:off x="838200" y="365125"/>
            <a:ext cx="7718946" cy="1325563"/>
          </a:xfrm>
        </p:spPr>
        <p:txBody>
          <a:bodyPr vert="horz" lIns="91440" tIns="45720" rIns="91440" bIns="45720" rtlCol="0" anchor="ctr">
            <a:normAutofit/>
          </a:bodyPr>
          <a:lstStyle/>
          <a:p>
            <a:r>
              <a:rPr lang="en-US" b="1" dirty="0"/>
              <a:t>Communication- Home &amp; School</a:t>
            </a:r>
          </a:p>
        </p:txBody>
      </p:sp>
      <p:sp>
        <p:nvSpPr>
          <p:cNvPr id="3" name="TextBox 2">
            <a:extLst>
              <a:ext uri="{FF2B5EF4-FFF2-40B4-BE49-F238E27FC236}">
                <a16:creationId xmlns:a16="http://schemas.microsoft.com/office/drawing/2014/main" id="{C788ABF7-C07F-3DF6-D7F4-87751E2D07C6}"/>
              </a:ext>
            </a:extLst>
          </p:cNvPr>
          <p:cNvSpPr txBox="1"/>
          <p:nvPr/>
        </p:nvSpPr>
        <p:spPr>
          <a:xfrm>
            <a:off x="838200" y="1825625"/>
            <a:ext cx="8430491" cy="3591502"/>
          </a:xfrm>
          <a:prstGeom prst="rect">
            <a:avLst/>
          </a:prstGeom>
        </p:spPr>
        <p:txBody>
          <a:bodyPr vert="horz" lIns="91440" tIns="45720" rIns="91440" bIns="45720" rtlCol="0">
            <a:normAutofit fontScale="92500" lnSpcReduction="20000"/>
          </a:bodyPr>
          <a:lstStyle/>
          <a:p>
            <a:r>
              <a:rPr lang="en-GB" u="sng" dirty="0"/>
              <a:t>Drop-Off and Pick-Up Times</a:t>
            </a:r>
            <a:br>
              <a:rPr lang="en-GB" dirty="0"/>
            </a:br>
            <a:endParaRPr lang="en-GB" dirty="0"/>
          </a:p>
          <a:p>
            <a:r>
              <a:rPr lang="en-GB" dirty="0"/>
              <a:t>You can give your child’s Class Teacher a brief message at the start and end of each school day if needed.</a:t>
            </a:r>
            <a:br>
              <a:rPr lang="en-GB" dirty="0"/>
            </a:br>
            <a:endParaRPr lang="en-GB" dirty="0"/>
          </a:p>
          <a:p>
            <a:r>
              <a:rPr lang="en-GB" u="sng" dirty="0"/>
              <a:t>Class Teacher Email</a:t>
            </a:r>
            <a:endParaRPr lang="en-GB" dirty="0"/>
          </a:p>
          <a:p>
            <a:r>
              <a:rPr lang="en-GB" dirty="0"/>
              <a:t>You can contact your child’s Class Teacher during term-time by email if you have any questions or queries pertinent to your child.  </a:t>
            </a:r>
            <a:br>
              <a:rPr lang="en-GB" dirty="0"/>
            </a:br>
            <a:endParaRPr lang="en-GB" dirty="0"/>
          </a:p>
          <a:p>
            <a:endParaRPr lang="en-GB" dirty="0"/>
          </a:p>
          <a:p>
            <a:r>
              <a:rPr lang="en-GB" u="sng" dirty="0"/>
              <a:t>Reception Class Newsletter</a:t>
            </a:r>
            <a:br>
              <a:rPr lang="en-GB" dirty="0"/>
            </a:br>
            <a:endParaRPr lang="en-GB" dirty="0"/>
          </a:p>
          <a:p>
            <a:r>
              <a:rPr lang="en-GB" dirty="0"/>
              <a:t>Each Friday you will be emailed a Reception Class Newsletter with information about what your child has learnt at school that week and with any important information about learning for the following week. This weekly Reception Class Newsletter will be the principle way to communicate with you about teaching and learning. </a:t>
            </a:r>
          </a:p>
          <a:p>
            <a:pPr marL="457200" indent="-457200">
              <a:lnSpc>
                <a:spcPct val="150000"/>
              </a:lnSpc>
              <a:spcAft>
                <a:spcPts val="600"/>
              </a:spcAft>
              <a:buFont typeface="Arial" panose="020B0604020202020204" pitchFamily="34" charset="0"/>
              <a:buChar char="•"/>
            </a:pPr>
            <a:endParaRPr lang="en-US" sz="3000" dirty="0"/>
          </a:p>
          <a:p>
            <a:pPr>
              <a:lnSpc>
                <a:spcPct val="150000"/>
              </a:lnSpc>
              <a:spcAft>
                <a:spcPts val="600"/>
              </a:spcAft>
            </a:pPr>
            <a:endParaRPr lang="en-US" sz="2500" dirty="0"/>
          </a:p>
        </p:txBody>
      </p:sp>
      <p:pic>
        <p:nvPicPr>
          <p:cNvPr id="5" name="Picture 4">
            <a:extLst>
              <a:ext uri="{FF2B5EF4-FFF2-40B4-BE49-F238E27FC236}">
                <a16:creationId xmlns:a16="http://schemas.microsoft.com/office/drawing/2014/main" id="{FF2D57B6-9DC4-E67B-F2A9-F66E25F2CFE8}"/>
              </a:ext>
            </a:extLst>
          </p:cNvPr>
          <p:cNvPicPr>
            <a:picLocks noChangeAspect="1"/>
          </p:cNvPicPr>
          <p:nvPr/>
        </p:nvPicPr>
        <p:blipFill rotWithShape="1">
          <a:blip r:embed="rId2"/>
          <a:srcRect/>
          <a:stretch/>
        </p:blipFill>
        <p:spPr>
          <a:xfrm>
            <a:off x="9098166" y="3697762"/>
            <a:ext cx="2017449" cy="2017449"/>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6"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E87246E-94A8-E283-6B1C-FBDF49E92CA4}"/>
              </a:ext>
            </a:extLst>
          </p:cNvPr>
          <p:cNvSpPr txBox="1"/>
          <p:nvPr/>
        </p:nvSpPr>
        <p:spPr>
          <a:xfrm>
            <a:off x="279439" y="381212"/>
            <a:ext cx="11760200" cy="6007100"/>
          </a:xfrm>
          <a:prstGeom prst="rect">
            <a:avLst/>
          </a:prstGeom>
          <a:noFill/>
          <a:ln w="114300">
            <a:solidFill>
              <a:srgbClr val="00B050"/>
            </a:solidFill>
          </a:ln>
        </p:spPr>
        <p:txBody>
          <a:bodyPr wrap="square" rtlCol="0">
            <a:spAutoFit/>
          </a:bodyPr>
          <a:lstStyle/>
          <a:p>
            <a:endParaRPr lang="en-US" dirty="0"/>
          </a:p>
        </p:txBody>
      </p:sp>
      <p:pic>
        <p:nvPicPr>
          <p:cNvPr id="6" name="Picture 2">
            <a:extLst>
              <a:ext uri="{FF2B5EF4-FFF2-40B4-BE49-F238E27FC236}">
                <a16:creationId xmlns:a16="http://schemas.microsoft.com/office/drawing/2014/main" id="{09B8E2A6-423E-150C-2F80-60F919589E1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3388" t="18360" r="47087" b="13905"/>
          <a:stretch/>
        </p:blipFill>
        <p:spPr bwMode="auto">
          <a:xfrm>
            <a:off x="8961551" y="2015936"/>
            <a:ext cx="1295910" cy="20174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a:extLst>
              <a:ext uri="{FF2B5EF4-FFF2-40B4-BE49-F238E27FC236}">
                <a16:creationId xmlns:a16="http://schemas.microsoft.com/office/drawing/2014/main" id="{3E3DFE68-D8B4-6D59-AC4F-45D1809AB600}"/>
              </a:ext>
            </a:extLst>
          </p:cNvPr>
          <p:cNvPicPr>
            <a:picLocks noChangeAspect="1"/>
          </p:cNvPicPr>
          <p:nvPr/>
        </p:nvPicPr>
        <p:blipFill>
          <a:blip r:embed="rId4"/>
          <a:stretch>
            <a:fillRect/>
          </a:stretch>
        </p:blipFill>
        <p:spPr>
          <a:xfrm>
            <a:off x="2466117" y="5475984"/>
            <a:ext cx="1917708" cy="676537"/>
          </a:xfrm>
          <a:prstGeom prst="rect">
            <a:avLst/>
          </a:prstGeom>
        </p:spPr>
      </p:pic>
      <p:sp>
        <p:nvSpPr>
          <p:cNvPr id="8" name="TextBox 7">
            <a:extLst>
              <a:ext uri="{FF2B5EF4-FFF2-40B4-BE49-F238E27FC236}">
                <a16:creationId xmlns:a16="http://schemas.microsoft.com/office/drawing/2014/main" id="{1D682569-3696-AE53-3CA2-B22018FDB7EB}"/>
              </a:ext>
            </a:extLst>
          </p:cNvPr>
          <p:cNvSpPr txBox="1"/>
          <p:nvPr/>
        </p:nvSpPr>
        <p:spPr>
          <a:xfrm>
            <a:off x="826315" y="1575943"/>
            <a:ext cx="8197978" cy="4093428"/>
          </a:xfrm>
          <a:prstGeom prst="rect">
            <a:avLst/>
          </a:prstGeom>
          <a:solidFill>
            <a:schemeClr val="bg1"/>
          </a:solidFill>
        </p:spPr>
        <p:txBody>
          <a:bodyPr wrap="square" rtlCol="0">
            <a:spAutoFit/>
          </a:bodyPr>
          <a:lstStyle/>
          <a:p>
            <a:r>
              <a:rPr lang="en-GB" sz="2000" b="1" dirty="0"/>
              <a:t>Drop Off and Pick Up</a:t>
            </a:r>
          </a:p>
          <a:p>
            <a:r>
              <a:rPr lang="en-GB" sz="2000" dirty="0"/>
              <a:t>You can give your child’s class teacher a brief message at the start and end of each school day if needed. </a:t>
            </a:r>
          </a:p>
          <a:p>
            <a:endParaRPr lang="en-GB" sz="2000" dirty="0"/>
          </a:p>
          <a:p>
            <a:r>
              <a:rPr lang="en-GB" sz="2000" b="1" dirty="0"/>
              <a:t>Class Teacher Email </a:t>
            </a:r>
          </a:p>
          <a:p>
            <a:r>
              <a:rPr lang="en-GB" sz="2000" dirty="0"/>
              <a:t>You can contact your child’s class teacher during term time by email, if you have any questions or queries pertinent to your child. </a:t>
            </a:r>
          </a:p>
          <a:p>
            <a:endParaRPr lang="en-GB" sz="2000" dirty="0"/>
          </a:p>
          <a:p>
            <a:r>
              <a:rPr lang="en-GB" sz="2000" b="1" dirty="0"/>
              <a:t>Seesaw</a:t>
            </a:r>
          </a:p>
          <a:p>
            <a:r>
              <a:rPr lang="en-GB" sz="2000" dirty="0"/>
              <a:t>Each week you will receive an update on what your child has been learning at school that week, with any important information about the following week. This will be the principle way to communicate with you about teaching and learning</a:t>
            </a:r>
            <a:r>
              <a:rPr lang="en-GB" dirty="0"/>
              <a:t>. </a:t>
            </a:r>
          </a:p>
        </p:txBody>
      </p:sp>
    </p:spTree>
    <p:extLst>
      <p:ext uri="{BB962C8B-B14F-4D97-AF65-F5344CB8AC3E}">
        <p14:creationId xmlns:p14="http://schemas.microsoft.com/office/powerpoint/2010/main" val="124099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202</TotalTime>
  <Words>491</Words>
  <Application>Microsoft Office PowerPoint</Application>
  <PresentationFormat>Widescreen</PresentationFormat>
  <Paragraphs>69</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 Welcome to  Reception</vt:lpstr>
      <vt:lpstr>A Reception Day</vt:lpstr>
      <vt:lpstr>Reception Half Termly Topics </vt:lpstr>
      <vt:lpstr>What your child will need for school each day:</vt:lpstr>
      <vt:lpstr>Communication- Home &amp; School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Michael Hodgins</dc:creator>
  <cp:lastModifiedBy>Victoria Rafi</cp:lastModifiedBy>
  <cp:revision>21</cp:revision>
  <dcterms:created xsi:type="dcterms:W3CDTF">2023-09-24T11:39:42Z</dcterms:created>
  <dcterms:modified xsi:type="dcterms:W3CDTF">2026-09-28T09:14:34Z</dcterms:modified>
</cp:coreProperties>
</file>