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85" r:id="rId12"/>
    <p:sldId id="267" r:id="rId13"/>
    <p:sldId id="268" r:id="rId14"/>
    <p:sldId id="269" r:id="rId15"/>
    <p:sldId id="270" r:id="rId16"/>
    <p:sldId id="286" r:id="rId17"/>
    <p:sldId id="287" r:id="rId18"/>
    <p:sldId id="271" r:id="rId19"/>
    <p:sldId id="272" r:id="rId20"/>
    <p:sldId id="273" r:id="rId21"/>
    <p:sldId id="275" r:id="rId22"/>
    <p:sldId id="276" r:id="rId23"/>
    <p:sldId id="277" r:id="rId24"/>
    <p:sldId id="278" r:id="rId25"/>
    <p:sldId id="279" r:id="rId26"/>
    <p:sldId id="288" r:id="rId27"/>
    <p:sldId id="280" r:id="rId28"/>
    <p:sldId id="281" r:id="rId29"/>
    <p:sldId id="282" r:id="rId30"/>
    <p:sldId id="289" r:id="rId31"/>
    <p:sldId id="283" r:id="rId32"/>
  </p:sldIdLst>
  <p:sldSz cx="18288000" cy="10287000"/>
  <p:notesSz cx="6858000" cy="9144000"/>
  <p:embeddedFontLst>
    <p:embeddedFont>
      <p:font typeface="Agrandir" panose="020B0604020202020204" charset="0"/>
      <p:regular r:id="rId33"/>
    </p:embeddedFont>
    <p:embeddedFont>
      <p:font typeface="Agrandir Bold" panose="020B0604020202020204" charset="0"/>
      <p:regular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Londrina Solid" panose="020B0604020202020204" charset="0"/>
      <p:regular r:id="rId39"/>
    </p:embeddedFont>
    <p:embeddedFont>
      <p:font typeface="Londrina Solid Heavy" panose="020B0604020202020204" charset="0"/>
      <p:regular r:id="rId4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114" y="5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.svg"/><Relationship Id="rId7" Type="http://schemas.openxmlformats.org/officeDocument/2006/relationships/image" Target="../media/image1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Relationship Id="rId9" Type="http://schemas.openxmlformats.org/officeDocument/2006/relationships/image" Target="../media/image22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.svg"/><Relationship Id="rId7" Type="http://schemas.openxmlformats.org/officeDocument/2006/relationships/image" Target="../media/image2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30.svg"/><Relationship Id="rId5" Type="http://schemas.openxmlformats.org/officeDocument/2006/relationships/image" Target="../media/image24.sv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.svg"/><Relationship Id="rId7" Type="http://schemas.openxmlformats.org/officeDocument/2006/relationships/image" Target="../media/image2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30.svg"/><Relationship Id="rId5" Type="http://schemas.openxmlformats.org/officeDocument/2006/relationships/image" Target="../media/image24.sv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2.svg"/><Relationship Id="rId7" Type="http://schemas.openxmlformats.org/officeDocument/2006/relationships/image" Target="../media/image39.svg"/><Relationship Id="rId12" Type="http://schemas.openxmlformats.org/officeDocument/2006/relationships/image" Target="../media/image4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sv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2.svg"/><Relationship Id="rId7" Type="http://schemas.openxmlformats.org/officeDocument/2006/relationships/image" Target="../media/image39.svg"/><Relationship Id="rId12" Type="http://schemas.openxmlformats.org/officeDocument/2006/relationships/image" Target="../media/image3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31.png"/><Relationship Id="rId5" Type="http://schemas.openxmlformats.org/officeDocument/2006/relationships/image" Target="../media/image37.svg"/><Relationship Id="rId10" Type="http://schemas.openxmlformats.org/officeDocument/2006/relationships/image" Target="../media/image45.png"/><Relationship Id="rId4" Type="http://schemas.openxmlformats.org/officeDocument/2006/relationships/image" Target="../media/image36.png"/><Relationship Id="rId9" Type="http://schemas.openxmlformats.org/officeDocument/2006/relationships/image" Target="../media/image41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2.svg"/><Relationship Id="rId7" Type="http://schemas.openxmlformats.org/officeDocument/2006/relationships/image" Target="../media/image39.svg"/><Relationship Id="rId12" Type="http://schemas.openxmlformats.org/officeDocument/2006/relationships/image" Target="../media/image4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32.svg"/><Relationship Id="rId5" Type="http://schemas.openxmlformats.org/officeDocument/2006/relationships/image" Target="../media/image37.svg"/><Relationship Id="rId10" Type="http://schemas.openxmlformats.org/officeDocument/2006/relationships/image" Target="../media/image31.png"/><Relationship Id="rId4" Type="http://schemas.openxmlformats.org/officeDocument/2006/relationships/image" Target="../media/image36.png"/><Relationship Id="rId9" Type="http://schemas.openxmlformats.org/officeDocument/2006/relationships/image" Target="../media/image41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2.svg"/><Relationship Id="rId7" Type="http://schemas.openxmlformats.org/officeDocument/2006/relationships/image" Target="../media/image39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svg"/><Relationship Id="rId10" Type="http://schemas.openxmlformats.org/officeDocument/2006/relationships/image" Target="../media/image47.png"/><Relationship Id="rId4" Type="http://schemas.openxmlformats.org/officeDocument/2006/relationships/image" Target="../media/image36.png"/><Relationship Id="rId9" Type="http://schemas.openxmlformats.org/officeDocument/2006/relationships/image" Target="../media/image41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2.svg"/><Relationship Id="rId7" Type="http://schemas.openxmlformats.org/officeDocument/2006/relationships/image" Target="../media/image4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svg"/><Relationship Id="rId4" Type="http://schemas.openxmlformats.org/officeDocument/2006/relationships/image" Target="../media/image38.png"/><Relationship Id="rId9" Type="http://schemas.openxmlformats.org/officeDocument/2006/relationships/image" Target="../media/image4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5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1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5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61.svg"/><Relationship Id="rId7" Type="http://schemas.openxmlformats.org/officeDocument/2006/relationships/image" Target="../media/image65.svg"/><Relationship Id="rId12" Type="http://schemas.openxmlformats.org/officeDocument/2006/relationships/image" Target="../media/image11.png"/><Relationship Id="rId17" Type="http://schemas.openxmlformats.org/officeDocument/2006/relationships/image" Target="../media/image73.svg"/><Relationship Id="rId2" Type="http://schemas.openxmlformats.org/officeDocument/2006/relationships/image" Target="../media/image60.png"/><Relationship Id="rId16" Type="http://schemas.openxmlformats.org/officeDocument/2006/relationships/image" Target="../media/image7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11" Type="http://schemas.openxmlformats.org/officeDocument/2006/relationships/image" Target="../media/image69.svg"/><Relationship Id="rId5" Type="http://schemas.openxmlformats.org/officeDocument/2006/relationships/image" Target="../media/image63.svg"/><Relationship Id="rId15" Type="http://schemas.openxmlformats.org/officeDocument/2006/relationships/image" Target="../media/image71.svg"/><Relationship Id="rId10" Type="http://schemas.openxmlformats.org/officeDocument/2006/relationships/image" Target="../media/image68.png"/><Relationship Id="rId19" Type="http://schemas.openxmlformats.org/officeDocument/2006/relationships/image" Target="../media/image18.svg"/><Relationship Id="rId4" Type="http://schemas.openxmlformats.org/officeDocument/2006/relationships/image" Target="../media/image62.png"/><Relationship Id="rId9" Type="http://schemas.openxmlformats.org/officeDocument/2006/relationships/image" Target="../media/image67.svg"/><Relationship Id="rId14" Type="http://schemas.openxmlformats.org/officeDocument/2006/relationships/image" Target="../media/image7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svg"/><Relationship Id="rId7" Type="http://schemas.openxmlformats.org/officeDocument/2006/relationships/image" Target="../media/image65.svg"/><Relationship Id="rId12" Type="http://schemas.openxmlformats.org/officeDocument/2006/relationships/image" Target="../media/image74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11" Type="http://schemas.openxmlformats.org/officeDocument/2006/relationships/image" Target="../media/image69.svg"/><Relationship Id="rId5" Type="http://schemas.openxmlformats.org/officeDocument/2006/relationships/image" Target="../media/image63.sv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sv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svg"/><Relationship Id="rId7" Type="http://schemas.openxmlformats.org/officeDocument/2006/relationships/image" Target="../media/image65.svg"/><Relationship Id="rId12" Type="http://schemas.openxmlformats.org/officeDocument/2006/relationships/image" Target="../media/image7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11" Type="http://schemas.openxmlformats.org/officeDocument/2006/relationships/image" Target="../media/image69.svg"/><Relationship Id="rId5" Type="http://schemas.openxmlformats.org/officeDocument/2006/relationships/image" Target="../media/image63.sv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sv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svg"/><Relationship Id="rId7" Type="http://schemas.openxmlformats.org/officeDocument/2006/relationships/image" Target="../media/image65.svg"/><Relationship Id="rId12" Type="http://schemas.openxmlformats.org/officeDocument/2006/relationships/image" Target="../media/image74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11" Type="http://schemas.openxmlformats.org/officeDocument/2006/relationships/image" Target="../media/image69.svg"/><Relationship Id="rId5" Type="http://schemas.openxmlformats.org/officeDocument/2006/relationships/image" Target="../media/image63.sv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sv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svg"/><Relationship Id="rId7" Type="http://schemas.openxmlformats.org/officeDocument/2006/relationships/image" Target="../media/image65.svg"/><Relationship Id="rId12" Type="http://schemas.openxmlformats.org/officeDocument/2006/relationships/image" Target="../media/image7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11" Type="http://schemas.openxmlformats.org/officeDocument/2006/relationships/image" Target="../media/image69.svg"/><Relationship Id="rId5" Type="http://schemas.openxmlformats.org/officeDocument/2006/relationships/image" Target="../media/image63.sv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svg"/><Relationship Id="rId7" Type="http://schemas.openxmlformats.org/officeDocument/2006/relationships/image" Target="../media/image65.svg"/><Relationship Id="rId12" Type="http://schemas.openxmlformats.org/officeDocument/2006/relationships/image" Target="../media/image7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11" Type="http://schemas.openxmlformats.org/officeDocument/2006/relationships/image" Target="../media/image69.svg"/><Relationship Id="rId5" Type="http://schemas.openxmlformats.org/officeDocument/2006/relationships/image" Target="../media/image63.sv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sv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svg"/><Relationship Id="rId7" Type="http://schemas.openxmlformats.org/officeDocument/2006/relationships/image" Target="../media/image65.svg"/><Relationship Id="rId12" Type="http://schemas.openxmlformats.org/officeDocument/2006/relationships/image" Target="../media/image74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11" Type="http://schemas.openxmlformats.org/officeDocument/2006/relationships/image" Target="../media/image69.svg"/><Relationship Id="rId5" Type="http://schemas.openxmlformats.org/officeDocument/2006/relationships/image" Target="../media/image63.sv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sv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svg"/><Relationship Id="rId7" Type="http://schemas.openxmlformats.org/officeDocument/2006/relationships/image" Target="../media/image65.svg"/><Relationship Id="rId12" Type="http://schemas.openxmlformats.org/officeDocument/2006/relationships/image" Target="../media/image76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11" Type="http://schemas.openxmlformats.org/officeDocument/2006/relationships/image" Target="../media/image69.svg"/><Relationship Id="rId5" Type="http://schemas.openxmlformats.org/officeDocument/2006/relationships/image" Target="../media/image63.sv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sv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61.svg"/><Relationship Id="rId7" Type="http://schemas.microsoft.com/office/2007/relationships/hdphoto" Target="../media/hdphoto2.wdp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png"/><Relationship Id="rId5" Type="http://schemas.openxmlformats.org/officeDocument/2006/relationships/image" Target="../media/image69.svg"/><Relationship Id="rId4" Type="http://schemas.openxmlformats.org/officeDocument/2006/relationships/image" Target="../media/image68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2.svg"/><Relationship Id="rId7" Type="http://schemas.openxmlformats.org/officeDocument/2006/relationships/image" Target="../media/image39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svg"/><Relationship Id="rId10" Type="http://schemas.openxmlformats.org/officeDocument/2006/relationships/image" Target="../media/image81.png"/><Relationship Id="rId4" Type="http://schemas.openxmlformats.org/officeDocument/2006/relationships/image" Target="../media/image36.png"/><Relationship Id="rId9" Type="http://schemas.openxmlformats.org/officeDocument/2006/relationships/image" Target="../media/image80.sv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image" Target="../media/image2.svg"/><Relationship Id="rId7" Type="http://schemas.openxmlformats.org/officeDocument/2006/relationships/image" Target="../media/image8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png"/><Relationship Id="rId5" Type="http://schemas.openxmlformats.org/officeDocument/2006/relationships/image" Target="../media/image39.svg"/><Relationship Id="rId4" Type="http://schemas.openxmlformats.org/officeDocument/2006/relationships/image" Target="../media/image38.png"/><Relationship Id="rId9" Type="http://schemas.openxmlformats.org/officeDocument/2006/relationships/image" Target="../media/image8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2.svg"/><Relationship Id="rId7" Type="http://schemas.openxmlformats.org/officeDocument/2006/relationships/image" Target="../media/image8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png"/><Relationship Id="rId5" Type="http://schemas.openxmlformats.org/officeDocument/2006/relationships/image" Target="../media/image39.svg"/><Relationship Id="rId4" Type="http://schemas.openxmlformats.org/officeDocument/2006/relationships/image" Target="../media/image38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3" Type="http://schemas.openxmlformats.org/officeDocument/2006/relationships/image" Target="../media/image2.svg"/><Relationship Id="rId7" Type="http://schemas.openxmlformats.org/officeDocument/2006/relationships/image" Target="../media/image8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png"/><Relationship Id="rId5" Type="http://schemas.openxmlformats.org/officeDocument/2006/relationships/image" Target="../media/image39.svg"/><Relationship Id="rId4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2.svg"/><Relationship Id="rId7" Type="http://schemas.openxmlformats.org/officeDocument/2006/relationships/image" Target="../media/image89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png"/><Relationship Id="rId5" Type="http://schemas.openxmlformats.org/officeDocument/2006/relationships/image" Target="../media/image87.svg"/><Relationship Id="rId4" Type="http://schemas.openxmlformats.org/officeDocument/2006/relationships/image" Target="../media/image86.png"/><Relationship Id="rId9" Type="http://schemas.openxmlformats.org/officeDocument/2006/relationships/image" Target="../media/image9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98804" y="8637720"/>
            <a:ext cx="18540689" cy="1916041"/>
          </a:xfrm>
          <a:custGeom>
            <a:avLst/>
            <a:gdLst/>
            <a:ahLst/>
            <a:cxnLst/>
            <a:rect l="l" t="t" r="r" b="b"/>
            <a:pathLst>
              <a:path w="18540689" h="1916041">
                <a:moveTo>
                  <a:pt x="0" y="0"/>
                </a:moveTo>
                <a:lnTo>
                  <a:pt x="18540689" y="0"/>
                </a:lnTo>
                <a:lnTo>
                  <a:pt x="18540689" y="1916041"/>
                </a:lnTo>
                <a:lnTo>
                  <a:pt x="0" y="191604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2415" r="-5576" b="-160297"/>
            </a:stretch>
          </a:blipFill>
        </p:spPr>
      </p:sp>
      <p:sp>
        <p:nvSpPr>
          <p:cNvPr id="3" name="Freeform 3"/>
          <p:cNvSpPr/>
          <p:nvPr/>
        </p:nvSpPr>
        <p:spPr>
          <a:xfrm rot="5018743">
            <a:off x="3929599" y="-3525389"/>
            <a:ext cx="3552660" cy="8980775"/>
          </a:xfrm>
          <a:custGeom>
            <a:avLst/>
            <a:gdLst/>
            <a:ahLst/>
            <a:cxnLst/>
            <a:rect l="l" t="t" r="r" b="b"/>
            <a:pathLst>
              <a:path w="3552660" h="8980775">
                <a:moveTo>
                  <a:pt x="0" y="0"/>
                </a:moveTo>
                <a:lnTo>
                  <a:pt x="3552660" y="0"/>
                </a:lnTo>
                <a:lnTo>
                  <a:pt x="3552660" y="8980775"/>
                </a:lnTo>
                <a:lnTo>
                  <a:pt x="0" y="89807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482612" t="-15812"/>
            </a:stretch>
          </a:blipFill>
        </p:spPr>
      </p:sp>
      <p:sp>
        <p:nvSpPr>
          <p:cNvPr id="4" name="Freeform 4"/>
          <p:cNvSpPr/>
          <p:nvPr/>
        </p:nvSpPr>
        <p:spPr>
          <a:xfrm rot="4062798">
            <a:off x="13788379" y="5387494"/>
            <a:ext cx="3089222" cy="7563844"/>
          </a:xfrm>
          <a:custGeom>
            <a:avLst/>
            <a:gdLst/>
            <a:ahLst/>
            <a:cxnLst/>
            <a:rect l="l" t="t" r="r" b="b"/>
            <a:pathLst>
              <a:path w="3089222" h="7563844">
                <a:moveTo>
                  <a:pt x="0" y="0"/>
                </a:moveTo>
                <a:lnTo>
                  <a:pt x="3089222" y="0"/>
                </a:lnTo>
                <a:lnTo>
                  <a:pt x="3089222" y="7563843"/>
                </a:lnTo>
                <a:lnTo>
                  <a:pt x="0" y="756384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t="-16464" r="-484655" b="-3524"/>
            </a:stretch>
          </a:blipFill>
        </p:spPr>
      </p:sp>
      <p:sp>
        <p:nvSpPr>
          <p:cNvPr id="5" name="Freeform 5"/>
          <p:cNvSpPr/>
          <p:nvPr/>
        </p:nvSpPr>
        <p:spPr>
          <a:xfrm rot="865372">
            <a:off x="16548522" y="4805619"/>
            <a:ext cx="2017142" cy="458441"/>
          </a:xfrm>
          <a:custGeom>
            <a:avLst/>
            <a:gdLst/>
            <a:ahLst/>
            <a:cxnLst/>
            <a:rect l="l" t="t" r="r" b="b"/>
            <a:pathLst>
              <a:path w="2017142" h="458441">
                <a:moveTo>
                  <a:pt x="0" y="0"/>
                </a:moveTo>
                <a:lnTo>
                  <a:pt x="2017141" y="0"/>
                </a:lnTo>
                <a:lnTo>
                  <a:pt x="2017141" y="458442"/>
                </a:lnTo>
                <a:lnTo>
                  <a:pt x="0" y="4584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TextBox 6"/>
          <p:cNvSpPr txBox="1"/>
          <p:nvPr/>
        </p:nvSpPr>
        <p:spPr>
          <a:xfrm>
            <a:off x="3065538" y="3644151"/>
            <a:ext cx="12548343" cy="2079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5500"/>
              </a:lnSpc>
              <a:spcBef>
                <a:spcPct val="0"/>
              </a:spcBef>
            </a:pPr>
            <a:r>
              <a:rPr lang="en-US" sz="15500" b="1" dirty="0">
                <a:solidFill>
                  <a:srgbClr val="1D4031"/>
                </a:solidFill>
                <a:latin typeface="Londrina Solid Heavy"/>
                <a:ea typeface="Londrina Solid Heavy"/>
                <a:cs typeface="Londrina Solid Heavy"/>
                <a:sym typeface="Londrina Solid Heavy"/>
              </a:rPr>
              <a:t>YEAR 2 MATHS 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3083797" y="6565444"/>
            <a:ext cx="12007192" cy="1179023"/>
            <a:chOff x="0" y="0"/>
            <a:chExt cx="16009590" cy="1572031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6009590" cy="1572031"/>
            </a:xfrm>
            <a:custGeom>
              <a:avLst/>
              <a:gdLst/>
              <a:ahLst/>
              <a:cxnLst/>
              <a:rect l="l" t="t" r="r" b="b"/>
              <a:pathLst>
                <a:path w="16009590" h="1572031">
                  <a:moveTo>
                    <a:pt x="0" y="0"/>
                  </a:moveTo>
                  <a:lnTo>
                    <a:pt x="16009590" y="0"/>
                  </a:lnTo>
                  <a:lnTo>
                    <a:pt x="16009590" y="1572031"/>
                  </a:lnTo>
                  <a:lnTo>
                    <a:pt x="0" y="15720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t="-197" r="-3015" b="-161127"/>
              </a:stretch>
            </a:blipFill>
          </p:spPr>
        </p:sp>
        <p:sp>
          <p:nvSpPr>
            <p:cNvPr id="9" name="TextBox 9"/>
            <p:cNvSpPr txBox="1"/>
            <p:nvPr/>
          </p:nvSpPr>
          <p:spPr>
            <a:xfrm>
              <a:off x="0" y="282870"/>
              <a:ext cx="16009590" cy="92775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068"/>
                </a:lnSpc>
              </a:pPr>
              <a:r>
                <a:rPr lang="en-US" sz="3898">
                  <a:solidFill>
                    <a:srgbClr val="1D4031"/>
                  </a:solidFill>
                  <a:latin typeface="Agrandir"/>
                  <a:ea typeface="Agrandir"/>
                  <a:cs typeface="Agrandir"/>
                  <a:sym typeface="Agrandir"/>
                </a:rPr>
                <a:t>Amy Walker 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 rot="-10800000">
            <a:off x="1650831" y="1334811"/>
            <a:ext cx="9425709" cy="1959900"/>
            <a:chOff x="0" y="0"/>
            <a:chExt cx="21131958" cy="439399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1132847" cy="4397043"/>
            </a:xfrm>
            <a:custGeom>
              <a:avLst/>
              <a:gdLst/>
              <a:ahLst/>
              <a:cxnLst/>
              <a:rect l="l" t="t" r="r" b="b"/>
              <a:pathLst>
                <a:path w="21132847" h="4397043">
                  <a:moveTo>
                    <a:pt x="21070616" y="4392217"/>
                  </a:moveTo>
                  <a:cubicBezTo>
                    <a:pt x="21077856" y="4390185"/>
                    <a:pt x="21085349" y="4387137"/>
                    <a:pt x="21091953" y="4382946"/>
                  </a:cubicBezTo>
                  <a:cubicBezTo>
                    <a:pt x="21084967" y="4387264"/>
                    <a:pt x="21077475" y="4390439"/>
                    <a:pt x="21070616" y="4392217"/>
                  </a:cubicBezTo>
                  <a:close/>
                  <a:moveTo>
                    <a:pt x="21131958" y="4298237"/>
                  </a:moveTo>
                  <a:cubicBezTo>
                    <a:pt x="21131704" y="4309667"/>
                    <a:pt x="21131323" y="4310048"/>
                    <a:pt x="21130941" y="4310048"/>
                  </a:cubicBezTo>
                  <a:cubicBezTo>
                    <a:pt x="21130689" y="4310048"/>
                    <a:pt x="21130561" y="4309921"/>
                    <a:pt x="21130307" y="4310937"/>
                  </a:cubicBezTo>
                  <a:cubicBezTo>
                    <a:pt x="21130053" y="4312207"/>
                    <a:pt x="21130180" y="4313350"/>
                    <a:pt x="21129544" y="4321224"/>
                  </a:cubicBezTo>
                  <a:cubicBezTo>
                    <a:pt x="21129672" y="4327574"/>
                    <a:pt x="21128148" y="4338877"/>
                    <a:pt x="21122052" y="4350815"/>
                  </a:cubicBezTo>
                  <a:cubicBezTo>
                    <a:pt x="21116083" y="4362753"/>
                    <a:pt x="21105416" y="4374945"/>
                    <a:pt x="21091953" y="4382946"/>
                  </a:cubicBezTo>
                  <a:cubicBezTo>
                    <a:pt x="21106938" y="4374056"/>
                    <a:pt x="21118495" y="4358562"/>
                    <a:pt x="21123449" y="4345608"/>
                  </a:cubicBezTo>
                  <a:cubicBezTo>
                    <a:pt x="21128529" y="4332527"/>
                    <a:pt x="21128402" y="4323129"/>
                    <a:pt x="21127766" y="4324272"/>
                  </a:cubicBezTo>
                  <a:cubicBezTo>
                    <a:pt x="21126497" y="4334686"/>
                    <a:pt x="21123957" y="4340147"/>
                    <a:pt x="21122813" y="4343322"/>
                  </a:cubicBezTo>
                  <a:cubicBezTo>
                    <a:pt x="21121543" y="4346497"/>
                    <a:pt x="21120655" y="4347386"/>
                    <a:pt x="21120019" y="4348529"/>
                  </a:cubicBezTo>
                  <a:cubicBezTo>
                    <a:pt x="21119258" y="4349799"/>
                    <a:pt x="21118623" y="4350815"/>
                    <a:pt x="21116972" y="4353609"/>
                  </a:cubicBezTo>
                  <a:cubicBezTo>
                    <a:pt x="21116717" y="4354117"/>
                    <a:pt x="21116337" y="4354752"/>
                    <a:pt x="21115956" y="4355260"/>
                  </a:cubicBezTo>
                  <a:cubicBezTo>
                    <a:pt x="21115956" y="4355260"/>
                    <a:pt x="21114686" y="4360086"/>
                    <a:pt x="21104780" y="4369738"/>
                  </a:cubicBezTo>
                  <a:lnTo>
                    <a:pt x="21103637" y="4372913"/>
                  </a:lnTo>
                  <a:cubicBezTo>
                    <a:pt x="21099191" y="4377358"/>
                    <a:pt x="21092207" y="4382184"/>
                    <a:pt x="21084713" y="4385867"/>
                  </a:cubicBezTo>
                  <a:cubicBezTo>
                    <a:pt x="21065917" y="4397043"/>
                    <a:pt x="21049915" y="4393233"/>
                    <a:pt x="21049915" y="4393233"/>
                  </a:cubicBezTo>
                  <a:lnTo>
                    <a:pt x="21024135" y="4389804"/>
                  </a:lnTo>
                  <a:lnTo>
                    <a:pt x="21017277" y="4390185"/>
                  </a:lnTo>
                  <a:lnTo>
                    <a:pt x="20970413" y="4387010"/>
                  </a:lnTo>
                  <a:cubicBezTo>
                    <a:pt x="19153184" y="4388534"/>
                    <a:pt x="16241982" y="4386502"/>
                    <a:pt x="14352797" y="4386121"/>
                  </a:cubicBezTo>
                  <a:cubicBezTo>
                    <a:pt x="13525449" y="4386248"/>
                    <a:pt x="11366379" y="4385740"/>
                    <a:pt x="10216055" y="4387010"/>
                  </a:cubicBezTo>
                  <a:lnTo>
                    <a:pt x="10269148" y="4385867"/>
                  </a:lnTo>
                  <a:cubicBezTo>
                    <a:pt x="8893184" y="4386121"/>
                    <a:pt x="6999574" y="4387899"/>
                    <a:pt x="6167800" y="4388280"/>
                  </a:cubicBezTo>
                  <a:lnTo>
                    <a:pt x="6189922" y="4387772"/>
                  </a:lnTo>
                  <a:cubicBezTo>
                    <a:pt x="5636882" y="4387899"/>
                    <a:pt x="4185704" y="4389042"/>
                    <a:pt x="4362677" y="4391201"/>
                  </a:cubicBezTo>
                  <a:cubicBezTo>
                    <a:pt x="3026532" y="4390566"/>
                    <a:pt x="3261021" y="4388534"/>
                    <a:pt x="1566506" y="4389677"/>
                  </a:cubicBezTo>
                  <a:lnTo>
                    <a:pt x="1827541" y="4389931"/>
                  </a:lnTo>
                  <a:cubicBezTo>
                    <a:pt x="1340865" y="4389931"/>
                    <a:pt x="385212" y="4390058"/>
                    <a:pt x="170688" y="4390058"/>
                  </a:cubicBezTo>
                  <a:cubicBezTo>
                    <a:pt x="153670" y="4390058"/>
                    <a:pt x="135001" y="4389931"/>
                    <a:pt x="115570" y="4389931"/>
                  </a:cubicBezTo>
                  <a:cubicBezTo>
                    <a:pt x="105791" y="4389931"/>
                    <a:pt x="95885" y="4389931"/>
                    <a:pt x="85852" y="4389804"/>
                  </a:cubicBezTo>
                  <a:cubicBezTo>
                    <a:pt x="80645" y="4389677"/>
                    <a:pt x="76708" y="4389931"/>
                    <a:pt x="68453" y="4389423"/>
                  </a:cubicBezTo>
                  <a:cubicBezTo>
                    <a:pt x="61087" y="4388534"/>
                    <a:pt x="53975" y="4386756"/>
                    <a:pt x="47117" y="4383962"/>
                  </a:cubicBezTo>
                  <a:cubicBezTo>
                    <a:pt x="19558" y="4372786"/>
                    <a:pt x="1143" y="4344211"/>
                    <a:pt x="1270" y="4316144"/>
                  </a:cubicBezTo>
                  <a:cubicBezTo>
                    <a:pt x="1270" y="4296713"/>
                    <a:pt x="1270" y="4278298"/>
                    <a:pt x="1397" y="4261661"/>
                  </a:cubicBezTo>
                  <a:cubicBezTo>
                    <a:pt x="1270" y="4228641"/>
                    <a:pt x="1270" y="4202733"/>
                    <a:pt x="1270" y="4129832"/>
                  </a:cubicBezTo>
                  <a:lnTo>
                    <a:pt x="1651" y="4159036"/>
                  </a:lnTo>
                  <a:cubicBezTo>
                    <a:pt x="508" y="3865328"/>
                    <a:pt x="1778" y="3491518"/>
                    <a:pt x="0" y="3191969"/>
                  </a:cubicBezTo>
                  <a:cubicBezTo>
                    <a:pt x="1016" y="2634592"/>
                    <a:pt x="2413" y="231527"/>
                    <a:pt x="1270" y="85090"/>
                  </a:cubicBezTo>
                  <a:cubicBezTo>
                    <a:pt x="1270" y="82423"/>
                    <a:pt x="1270" y="79756"/>
                    <a:pt x="1270" y="77470"/>
                  </a:cubicBezTo>
                  <a:cubicBezTo>
                    <a:pt x="1397" y="74168"/>
                    <a:pt x="1397" y="70993"/>
                    <a:pt x="1905" y="68199"/>
                  </a:cubicBezTo>
                  <a:cubicBezTo>
                    <a:pt x="2667" y="62357"/>
                    <a:pt x="3937" y="57404"/>
                    <a:pt x="5461" y="53340"/>
                  </a:cubicBezTo>
                  <a:cubicBezTo>
                    <a:pt x="8255" y="44958"/>
                    <a:pt x="11684" y="39878"/>
                    <a:pt x="13843" y="36322"/>
                  </a:cubicBezTo>
                  <a:cubicBezTo>
                    <a:pt x="18669" y="29210"/>
                    <a:pt x="19558" y="28448"/>
                    <a:pt x="20066" y="27559"/>
                  </a:cubicBezTo>
                  <a:cubicBezTo>
                    <a:pt x="20828" y="26670"/>
                    <a:pt x="21209" y="25527"/>
                    <a:pt x="27432" y="19939"/>
                  </a:cubicBezTo>
                  <a:cubicBezTo>
                    <a:pt x="30734" y="17399"/>
                    <a:pt x="35433" y="13462"/>
                    <a:pt x="43307" y="9779"/>
                  </a:cubicBezTo>
                  <a:cubicBezTo>
                    <a:pt x="50927" y="6096"/>
                    <a:pt x="62992" y="2159"/>
                    <a:pt x="77089" y="2286"/>
                  </a:cubicBezTo>
                  <a:cubicBezTo>
                    <a:pt x="88773" y="2286"/>
                    <a:pt x="93853" y="1397"/>
                    <a:pt x="78994" y="889"/>
                  </a:cubicBezTo>
                  <a:cubicBezTo>
                    <a:pt x="105918" y="1270"/>
                    <a:pt x="141478" y="889"/>
                    <a:pt x="167386" y="2159"/>
                  </a:cubicBezTo>
                  <a:cubicBezTo>
                    <a:pt x="4898020" y="508"/>
                    <a:pt x="16449923" y="635"/>
                    <a:pt x="20981716" y="0"/>
                  </a:cubicBezTo>
                  <a:lnTo>
                    <a:pt x="20977526" y="254"/>
                  </a:lnTo>
                  <a:cubicBezTo>
                    <a:pt x="20990734" y="254"/>
                    <a:pt x="21008894" y="127"/>
                    <a:pt x="21030612" y="127"/>
                  </a:cubicBezTo>
                  <a:cubicBezTo>
                    <a:pt x="21036073" y="127"/>
                    <a:pt x="21041661" y="127"/>
                    <a:pt x="21047630" y="127"/>
                  </a:cubicBezTo>
                  <a:lnTo>
                    <a:pt x="21049915" y="127"/>
                  </a:lnTo>
                  <a:lnTo>
                    <a:pt x="21053344" y="254"/>
                  </a:lnTo>
                  <a:cubicBezTo>
                    <a:pt x="21055631" y="381"/>
                    <a:pt x="21057916" y="381"/>
                    <a:pt x="21060203" y="762"/>
                  </a:cubicBezTo>
                  <a:cubicBezTo>
                    <a:pt x="21064775" y="1270"/>
                    <a:pt x="21069474" y="2413"/>
                    <a:pt x="21074045" y="3810"/>
                  </a:cubicBezTo>
                  <a:cubicBezTo>
                    <a:pt x="21092334" y="9525"/>
                    <a:pt x="21109479" y="22860"/>
                    <a:pt x="21119512" y="41656"/>
                  </a:cubicBezTo>
                  <a:cubicBezTo>
                    <a:pt x="21124464" y="51054"/>
                    <a:pt x="21127766" y="61722"/>
                    <a:pt x="21128529" y="72771"/>
                  </a:cubicBezTo>
                  <a:cubicBezTo>
                    <a:pt x="21128910" y="79121"/>
                    <a:pt x="21128783" y="81915"/>
                    <a:pt x="21128783" y="85725"/>
                  </a:cubicBezTo>
                  <a:cubicBezTo>
                    <a:pt x="21128783" y="89408"/>
                    <a:pt x="21128783" y="93091"/>
                    <a:pt x="21128783" y="96901"/>
                  </a:cubicBezTo>
                  <a:cubicBezTo>
                    <a:pt x="21128783" y="111887"/>
                    <a:pt x="21128910" y="127254"/>
                    <a:pt x="21128910" y="143002"/>
                  </a:cubicBezTo>
                  <a:cubicBezTo>
                    <a:pt x="21129037" y="191476"/>
                    <a:pt x="21129163" y="405916"/>
                    <a:pt x="21129290" y="620356"/>
                  </a:cubicBezTo>
                  <a:cubicBezTo>
                    <a:pt x="21129544" y="1478951"/>
                    <a:pt x="21129926" y="2336712"/>
                    <a:pt x="21130053" y="2682986"/>
                  </a:cubicBezTo>
                  <a:lnTo>
                    <a:pt x="21131323" y="2822331"/>
                  </a:lnTo>
                  <a:cubicBezTo>
                    <a:pt x="21130307" y="2967516"/>
                    <a:pt x="21131068" y="3103523"/>
                    <a:pt x="21130307" y="3302944"/>
                  </a:cubicBezTo>
                  <a:cubicBezTo>
                    <a:pt x="21130434" y="3407244"/>
                    <a:pt x="21131450" y="3363855"/>
                    <a:pt x="21131704" y="3314625"/>
                  </a:cubicBezTo>
                  <a:cubicBezTo>
                    <a:pt x="21130941" y="3488180"/>
                    <a:pt x="21131958" y="3676754"/>
                    <a:pt x="21131195" y="3772710"/>
                  </a:cubicBezTo>
                  <a:lnTo>
                    <a:pt x="21130814" y="3743506"/>
                  </a:lnTo>
                  <a:cubicBezTo>
                    <a:pt x="21129544" y="4014685"/>
                    <a:pt x="21132847" y="4172386"/>
                    <a:pt x="21131450" y="4242484"/>
                  </a:cubicBezTo>
                  <a:lnTo>
                    <a:pt x="21131195" y="4242103"/>
                  </a:lnTo>
                  <a:cubicBezTo>
                    <a:pt x="21130307" y="4260772"/>
                    <a:pt x="21131577" y="4281981"/>
                    <a:pt x="21131958" y="4298237"/>
                  </a:cubicBezTo>
                  <a:close/>
                  <a:moveTo>
                    <a:pt x="21089539" y="4382565"/>
                  </a:moveTo>
                  <a:cubicBezTo>
                    <a:pt x="21088905" y="4382946"/>
                    <a:pt x="21088397" y="4383327"/>
                    <a:pt x="21087888" y="4383708"/>
                  </a:cubicBezTo>
                  <a:cubicBezTo>
                    <a:pt x="21088397" y="4383454"/>
                    <a:pt x="21088905" y="4383327"/>
                    <a:pt x="21089414" y="4382946"/>
                  </a:cubicBezTo>
                  <a:cubicBezTo>
                    <a:pt x="21089414" y="4382946"/>
                    <a:pt x="21089539" y="4382692"/>
                    <a:pt x="21089539" y="4382565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sp>
        <p:nvSpPr>
          <p:cNvPr id="12" name="Freeform 12"/>
          <p:cNvSpPr/>
          <p:nvPr/>
        </p:nvSpPr>
        <p:spPr>
          <a:xfrm rot="-992249">
            <a:off x="16423320" y="996640"/>
            <a:ext cx="2001545" cy="1986988"/>
          </a:xfrm>
          <a:custGeom>
            <a:avLst/>
            <a:gdLst/>
            <a:ahLst/>
            <a:cxnLst/>
            <a:rect l="l" t="t" r="r" b="b"/>
            <a:pathLst>
              <a:path w="2001545" h="1986988">
                <a:moveTo>
                  <a:pt x="0" y="0"/>
                </a:moveTo>
                <a:lnTo>
                  <a:pt x="2001545" y="0"/>
                </a:lnTo>
                <a:lnTo>
                  <a:pt x="2001545" y="1986988"/>
                </a:lnTo>
                <a:lnTo>
                  <a:pt x="0" y="198698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3" name="Freeform 13"/>
          <p:cNvSpPr/>
          <p:nvPr/>
        </p:nvSpPr>
        <p:spPr>
          <a:xfrm rot="831946">
            <a:off x="-3852" y="1921957"/>
            <a:ext cx="1367954" cy="1860299"/>
          </a:xfrm>
          <a:custGeom>
            <a:avLst/>
            <a:gdLst/>
            <a:ahLst/>
            <a:cxnLst/>
            <a:rect l="l" t="t" r="r" b="b"/>
            <a:pathLst>
              <a:path w="1367954" h="1860299">
                <a:moveTo>
                  <a:pt x="0" y="0"/>
                </a:moveTo>
                <a:lnTo>
                  <a:pt x="1367954" y="0"/>
                </a:lnTo>
                <a:lnTo>
                  <a:pt x="1367954" y="1860299"/>
                </a:lnTo>
                <a:lnTo>
                  <a:pt x="0" y="1860299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4" name="Freeform 14"/>
          <p:cNvSpPr/>
          <p:nvPr/>
        </p:nvSpPr>
        <p:spPr>
          <a:xfrm rot="-1218182">
            <a:off x="12949739" y="157394"/>
            <a:ext cx="1367954" cy="1860299"/>
          </a:xfrm>
          <a:custGeom>
            <a:avLst/>
            <a:gdLst/>
            <a:ahLst/>
            <a:cxnLst/>
            <a:rect l="l" t="t" r="r" b="b"/>
            <a:pathLst>
              <a:path w="1367954" h="1860299">
                <a:moveTo>
                  <a:pt x="0" y="0"/>
                </a:moveTo>
                <a:lnTo>
                  <a:pt x="1367954" y="0"/>
                </a:lnTo>
                <a:lnTo>
                  <a:pt x="1367954" y="1860300"/>
                </a:lnTo>
                <a:lnTo>
                  <a:pt x="0" y="18603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5" name="Freeform 15"/>
          <p:cNvSpPr/>
          <p:nvPr/>
        </p:nvSpPr>
        <p:spPr>
          <a:xfrm rot="755298">
            <a:off x="-196397" y="5301567"/>
            <a:ext cx="1960768" cy="1951401"/>
          </a:xfrm>
          <a:custGeom>
            <a:avLst/>
            <a:gdLst/>
            <a:ahLst/>
            <a:cxnLst/>
            <a:rect l="l" t="t" r="r" b="b"/>
            <a:pathLst>
              <a:path w="1960768" h="1951401">
                <a:moveTo>
                  <a:pt x="0" y="0"/>
                </a:moveTo>
                <a:lnTo>
                  <a:pt x="1960767" y="0"/>
                </a:lnTo>
                <a:lnTo>
                  <a:pt x="1960767" y="1951401"/>
                </a:lnTo>
                <a:lnTo>
                  <a:pt x="0" y="1951401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rot="-634346">
            <a:off x="942885" y="8652995"/>
            <a:ext cx="1963754" cy="1913767"/>
          </a:xfrm>
          <a:custGeom>
            <a:avLst/>
            <a:gdLst/>
            <a:ahLst/>
            <a:cxnLst/>
            <a:rect l="l" t="t" r="r" b="b"/>
            <a:pathLst>
              <a:path w="1963754" h="1913767">
                <a:moveTo>
                  <a:pt x="0" y="0"/>
                </a:moveTo>
                <a:lnTo>
                  <a:pt x="1963754" y="0"/>
                </a:lnTo>
                <a:lnTo>
                  <a:pt x="1963754" y="1913768"/>
                </a:lnTo>
                <a:lnTo>
                  <a:pt x="0" y="1913768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906276" y="7506900"/>
            <a:ext cx="20022439" cy="4987408"/>
          </a:xfrm>
          <a:custGeom>
            <a:avLst/>
            <a:gdLst/>
            <a:ahLst/>
            <a:cxnLst/>
            <a:rect l="l" t="t" r="r" b="b"/>
            <a:pathLst>
              <a:path w="20022439" h="4987408">
                <a:moveTo>
                  <a:pt x="0" y="0"/>
                </a:moveTo>
                <a:lnTo>
                  <a:pt x="20022440" y="0"/>
                </a:lnTo>
                <a:lnTo>
                  <a:pt x="20022440" y="4987407"/>
                </a:lnTo>
                <a:lnTo>
                  <a:pt x="0" y="49874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6591486" y="1163373"/>
            <a:ext cx="16022105" cy="8171274"/>
          </a:xfrm>
          <a:custGeom>
            <a:avLst/>
            <a:gdLst/>
            <a:ahLst/>
            <a:cxnLst/>
            <a:rect l="l" t="t" r="r" b="b"/>
            <a:pathLst>
              <a:path w="16022105" h="8171274">
                <a:moveTo>
                  <a:pt x="16022106" y="0"/>
                </a:moveTo>
                <a:lnTo>
                  <a:pt x="0" y="0"/>
                </a:lnTo>
                <a:lnTo>
                  <a:pt x="0" y="8171274"/>
                </a:lnTo>
                <a:lnTo>
                  <a:pt x="16022106" y="8171274"/>
                </a:lnTo>
                <a:lnTo>
                  <a:pt x="16022106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9144000" y="2031334"/>
            <a:ext cx="8008472" cy="1539258"/>
            <a:chOff x="0" y="0"/>
            <a:chExt cx="10677963" cy="205234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677963" cy="2052345"/>
            </a:xfrm>
            <a:custGeom>
              <a:avLst/>
              <a:gdLst/>
              <a:ahLst/>
              <a:cxnLst/>
              <a:rect l="l" t="t" r="r" b="b"/>
              <a:pathLst>
                <a:path w="10677963" h="2052345">
                  <a:moveTo>
                    <a:pt x="0" y="0"/>
                  </a:moveTo>
                  <a:lnTo>
                    <a:pt x="10677963" y="0"/>
                  </a:lnTo>
                  <a:lnTo>
                    <a:pt x="10677963" y="2052345"/>
                  </a:lnTo>
                  <a:lnTo>
                    <a:pt x="0" y="205234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14798" b="-14798"/>
              </a:stretch>
            </a:blipFill>
          </p:spPr>
        </p:sp>
        <p:sp>
          <p:nvSpPr>
            <p:cNvPr id="6" name="TextBox 6"/>
            <p:cNvSpPr txBox="1"/>
            <p:nvPr/>
          </p:nvSpPr>
          <p:spPr>
            <a:xfrm>
              <a:off x="212227" y="185009"/>
              <a:ext cx="10253508" cy="154897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4419"/>
                </a:lnSpc>
                <a:spcBef>
                  <a:spcPct val="0"/>
                </a:spcBef>
              </a:pPr>
              <a:r>
                <a:rPr lang="en-US" sz="3399">
                  <a:solidFill>
                    <a:srgbClr val="1D4031"/>
                  </a:solidFill>
                  <a:latin typeface="Agrandir"/>
                  <a:ea typeface="Agrandir"/>
                  <a:cs typeface="Agrandir"/>
                  <a:sym typeface="Agrandir"/>
                </a:rPr>
                <a:t>To get an insight into how Maths is taught at Honeywell.</a:t>
              </a:r>
            </a:p>
          </p:txBody>
        </p:sp>
      </p:grpSp>
      <p:sp>
        <p:nvSpPr>
          <p:cNvPr id="7" name="Freeform 7"/>
          <p:cNvSpPr/>
          <p:nvPr/>
        </p:nvSpPr>
        <p:spPr>
          <a:xfrm>
            <a:off x="1594313" y="-1495872"/>
            <a:ext cx="3080302" cy="2991743"/>
          </a:xfrm>
          <a:custGeom>
            <a:avLst/>
            <a:gdLst/>
            <a:ahLst/>
            <a:cxnLst/>
            <a:rect l="l" t="t" r="r" b="b"/>
            <a:pathLst>
              <a:path w="3080302" h="2991743">
                <a:moveTo>
                  <a:pt x="0" y="0"/>
                </a:moveTo>
                <a:lnTo>
                  <a:pt x="3080302" y="0"/>
                </a:lnTo>
                <a:lnTo>
                  <a:pt x="3080302" y="2991744"/>
                </a:lnTo>
                <a:lnTo>
                  <a:pt x="0" y="299174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248292" y="3364776"/>
            <a:ext cx="5184553" cy="2752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0500"/>
              </a:lnSpc>
              <a:spcBef>
                <a:spcPct val="0"/>
              </a:spcBef>
            </a:pPr>
            <a:r>
              <a:rPr lang="en-US" sz="1050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AIMS OF SESSION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9250828" y="6639576"/>
            <a:ext cx="8008472" cy="1539258"/>
            <a:chOff x="0" y="0"/>
            <a:chExt cx="10677963" cy="2052345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0677963" cy="2052345"/>
            </a:xfrm>
            <a:custGeom>
              <a:avLst/>
              <a:gdLst/>
              <a:ahLst/>
              <a:cxnLst/>
              <a:rect l="l" t="t" r="r" b="b"/>
              <a:pathLst>
                <a:path w="10677963" h="2052345">
                  <a:moveTo>
                    <a:pt x="0" y="0"/>
                  </a:moveTo>
                  <a:lnTo>
                    <a:pt x="10677963" y="0"/>
                  </a:lnTo>
                  <a:lnTo>
                    <a:pt x="10677963" y="2052345"/>
                  </a:lnTo>
                  <a:lnTo>
                    <a:pt x="0" y="205234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14798" b="-14798"/>
              </a:stretch>
            </a:blipFill>
          </p:spPr>
        </p:sp>
        <p:sp>
          <p:nvSpPr>
            <p:cNvPr id="11" name="TextBox 11"/>
            <p:cNvSpPr txBox="1"/>
            <p:nvPr/>
          </p:nvSpPr>
          <p:spPr>
            <a:xfrm>
              <a:off x="212227" y="185009"/>
              <a:ext cx="10253508" cy="154897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4419"/>
                </a:lnSpc>
                <a:spcBef>
                  <a:spcPct val="0"/>
                </a:spcBef>
              </a:pPr>
              <a:r>
                <a:rPr lang="en-US" sz="3399">
                  <a:solidFill>
                    <a:srgbClr val="1D4031"/>
                  </a:solidFill>
                  <a:latin typeface="Agrandir"/>
                  <a:ea typeface="Agrandir"/>
                  <a:cs typeface="Agrandir"/>
                  <a:sym typeface="Agrandir"/>
                </a:rPr>
                <a:t>To take away some ideas to support your child at home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9250828" y="3955882"/>
            <a:ext cx="8008472" cy="2091708"/>
            <a:chOff x="0" y="0"/>
            <a:chExt cx="10677963" cy="2788945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0677963" cy="2788945"/>
            </a:xfrm>
            <a:custGeom>
              <a:avLst/>
              <a:gdLst/>
              <a:ahLst/>
              <a:cxnLst/>
              <a:rect l="l" t="t" r="r" b="b"/>
              <a:pathLst>
                <a:path w="10677963" h="2788945">
                  <a:moveTo>
                    <a:pt x="0" y="0"/>
                  </a:moveTo>
                  <a:lnTo>
                    <a:pt x="10677963" y="0"/>
                  </a:lnTo>
                  <a:lnTo>
                    <a:pt x="10677963" y="2788945"/>
                  </a:lnTo>
                  <a:lnTo>
                    <a:pt x="0" y="278894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-2428" r="-2428"/>
              </a:stretch>
            </a:blipFill>
          </p:spPr>
        </p:sp>
        <p:sp>
          <p:nvSpPr>
            <p:cNvPr id="14" name="TextBox 14"/>
            <p:cNvSpPr txBox="1"/>
            <p:nvPr/>
          </p:nvSpPr>
          <p:spPr>
            <a:xfrm>
              <a:off x="212227" y="185009"/>
              <a:ext cx="10253508" cy="228557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4419"/>
                </a:lnSpc>
                <a:spcBef>
                  <a:spcPct val="0"/>
                </a:spcBef>
              </a:pPr>
              <a:r>
                <a:rPr lang="en-US" sz="3399" dirty="0">
                  <a:solidFill>
                    <a:srgbClr val="1D4031"/>
                  </a:solidFill>
                  <a:latin typeface="Agrandir"/>
                  <a:ea typeface="Agrandir"/>
                  <a:cs typeface="Agrandir"/>
                  <a:sym typeface="Agrandir"/>
                </a:rPr>
                <a:t>To provide information on some of the key mathematical concepts that your child will learn in Year Two</a:t>
              </a:r>
            </a:p>
          </p:txBody>
        </p:sp>
      </p:grp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8475" y="9670204"/>
            <a:ext cx="18403007" cy="616796"/>
          </a:xfrm>
          <a:custGeom>
            <a:avLst/>
            <a:gdLst/>
            <a:ahLst/>
            <a:cxnLst/>
            <a:rect l="l" t="t" r="r" b="b"/>
            <a:pathLst>
              <a:path w="18403007" h="616796">
                <a:moveTo>
                  <a:pt x="0" y="0"/>
                </a:moveTo>
                <a:lnTo>
                  <a:pt x="18403007" y="0"/>
                </a:lnTo>
                <a:lnTo>
                  <a:pt x="18403007" y="616796"/>
                </a:lnTo>
                <a:lnTo>
                  <a:pt x="0" y="616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172" r="-4627" b="-708599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225794" y="-250534"/>
            <a:ext cx="8417127" cy="10702787"/>
          </a:xfrm>
          <a:custGeom>
            <a:avLst/>
            <a:gdLst/>
            <a:ahLst/>
            <a:cxnLst/>
            <a:rect l="l" t="t" r="r" b="b"/>
            <a:pathLst>
              <a:path w="8417127" h="10702787">
                <a:moveTo>
                  <a:pt x="0" y="0"/>
                </a:moveTo>
                <a:lnTo>
                  <a:pt x="8417127" y="0"/>
                </a:lnTo>
                <a:lnTo>
                  <a:pt x="8417127" y="10702787"/>
                </a:lnTo>
                <a:lnTo>
                  <a:pt x="0" y="1070278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93759" t="-3599" b="-4729"/>
            </a:stretch>
          </a:blipFill>
        </p:spPr>
      </p:sp>
      <p:sp>
        <p:nvSpPr>
          <p:cNvPr id="4" name="Freeform 4"/>
          <p:cNvSpPr/>
          <p:nvPr/>
        </p:nvSpPr>
        <p:spPr>
          <a:xfrm rot="-1384327">
            <a:off x="7889463" y="-3672217"/>
            <a:ext cx="8178523" cy="7749150"/>
          </a:xfrm>
          <a:custGeom>
            <a:avLst/>
            <a:gdLst/>
            <a:ahLst/>
            <a:cxnLst/>
            <a:rect l="l" t="t" r="r" b="b"/>
            <a:pathLst>
              <a:path w="8178523" h="7749150">
                <a:moveTo>
                  <a:pt x="0" y="0"/>
                </a:moveTo>
                <a:lnTo>
                  <a:pt x="8178522" y="0"/>
                </a:lnTo>
                <a:lnTo>
                  <a:pt x="8178522" y="7749150"/>
                </a:lnTo>
                <a:lnTo>
                  <a:pt x="0" y="77491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1721184">
            <a:off x="15680722" y="2573219"/>
            <a:ext cx="1143036" cy="2106978"/>
          </a:xfrm>
          <a:custGeom>
            <a:avLst/>
            <a:gdLst/>
            <a:ahLst/>
            <a:cxnLst/>
            <a:rect l="l" t="t" r="r" b="b"/>
            <a:pathLst>
              <a:path w="1143036" h="2106978">
                <a:moveTo>
                  <a:pt x="0" y="0"/>
                </a:moveTo>
                <a:lnTo>
                  <a:pt x="1143035" y="0"/>
                </a:lnTo>
                <a:lnTo>
                  <a:pt x="1143035" y="2106978"/>
                </a:lnTo>
                <a:lnTo>
                  <a:pt x="0" y="210697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0483997" y="5596201"/>
            <a:ext cx="6536035" cy="9734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29"/>
              </a:lnSpc>
              <a:spcBef>
                <a:spcPct val="0"/>
              </a:spcBef>
            </a:pPr>
            <a:r>
              <a:rPr lang="en-US" sz="5099">
                <a:solidFill>
                  <a:srgbClr val="1D4031"/>
                </a:solidFill>
                <a:latin typeface="Agrandir"/>
                <a:ea typeface="Agrandir"/>
                <a:cs typeface="Agrandir"/>
                <a:sym typeface="Agrandir"/>
              </a:rPr>
              <a:t>Fluency</a:t>
            </a:r>
          </a:p>
        </p:txBody>
      </p:sp>
      <p:sp>
        <p:nvSpPr>
          <p:cNvPr id="7" name="Freeform 7"/>
          <p:cNvSpPr/>
          <p:nvPr/>
        </p:nvSpPr>
        <p:spPr>
          <a:xfrm>
            <a:off x="9552872" y="5801791"/>
            <a:ext cx="690512" cy="677957"/>
          </a:xfrm>
          <a:custGeom>
            <a:avLst/>
            <a:gdLst/>
            <a:ahLst/>
            <a:cxnLst/>
            <a:rect l="l" t="t" r="r" b="b"/>
            <a:pathLst>
              <a:path w="690512" h="677957">
                <a:moveTo>
                  <a:pt x="0" y="0"/>
                </a:moveTo>
                <a:lnTo>
                  <a:pt x="690512" y="0"/>
                </a:lnTo>
                <a:lnTo>
                  <a:pt x="690512" y="677957"/>
                </a:lnTo>
                <a:lnTo>
                  <a:pt x="0" y="67795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0483997" y="8035235"/>
            <a:ext cx="6536035" cy="9734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29"/>
              </a:lnSpc>
              <a:spcBef>
                <a:spcPct val="0"/>
              </a:spcBef>
            </a:pPr>
            <a:r>
              <a:rPr lang="en-US" sz="5099">
                <a:solidFill>
                  <a:srgbClr val="1D4031"/>
                </a:solidFill>
                <a:latin typeface="Agrandir"/>
                <a:ea typeface="Agrandir"/>
                <a:cs typeface="Agrandir"/>
                <a:sym typeface="Agrandir"/>
              </a:rPr>
              <a:t>Problem Solving</a:t>
            </a:r>
          </a:p>
        </p:txBody>
      </p:sp>
      <p:sp>
        <p:nvSpPr>
          <p:cNvPr id="9" name="Freeform 9"/>
          <p:cNvSpPr/>
          <p:nvPr/>
        </p:nvSpPr>
        <p:spPr>
          <a:xfrm>
            <a:off x="9552872" y="8150916"/>
            <a:ext cx="690512" cy="677957"/>
          </a:xfrm>
          <a:custGeom>
            <a:avLst/>
            <a:gdLst/>
            <a:ahLst/>
            <a:cxnLst/>
            <a:rect l="l" t="t" r="r" b="b"/>
            <a:pathLst>
              <a:path w="690512" h="677957">
                <a:moveTo>
                  <a:pt x="0" y="0"/>
                </a:moveTo>
                <a:lnTo>
                  <a:pt x="690512" y="0"/>
                </a:lnTo>
                <a:lnTo>
                  <a:pt x="690512" y="677957"/>
                </a:lnTo>
                <a:lnTo>
                  <a:pt x="0" y="67795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901503" y="2300697"/>
            <a:ext cx="6616590" cy="7506188"/>
            <a:chOff x="0" y="0"/>
            <a:chExt cx="8822120" cy="10008250"/>
          </a:xfrm>
        </p:grpSpPr>
        <p:sp>
          <p:nvSpPr>
            <p:cNvPr id="11" name="TextBox 11"/>
            <p:cNvSpPr txBox="1"/>
            <p:nvPr/>
          </p:nvSpPr>
          <p:spPr>
            <a:xfrm>
              <a:off x="0" y="9080492"/>
              <a:ext cx="8822120" cy="92775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5068"/>
                </a:lnSpc>
              </a:pPr>
              <a:endParaRPr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180975"/>
              <a:ext cx="8822120" cy="86667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10500"/>
                </a:lnSpc>
              </a:pPr>
              <a:r>
                <a:rPr lang="en-US" sz="10500">
                  <a:solidFill>
                    <a:srgbClr val="1D4031"/>
                  </a:solidFill>
                  <a:latin typeface="Londrina Solid"/>
                  <a:ea typeface="Londrina Solid"/>
                  <a:cs typeface="Londrina Solid"/>
                  <a:sym typeface="Londrina Solid"/>
                </a:rPr>
                <a:t>HOW?</a:t>
              </a:r>
            </a:p>
            <a:p>
              <a:pPr algn="l">
                <a:lnSpc>
                  <a:spcPts val="10500"/>
                </a:lnSpc>
              </a:pPr>
              <a:endParaRPr lang="en-US" sz="1050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endParaRPr>
            </a:p>
            <a:p>
              <a:pPr algn="l">
                <a:lnSpc>
                  <a:spcPts val="5000"/>
                </a:lnSpc>
              </a:pPr>
              <a:r>
                <a:rPr lang="en-US" sz="5000">
                  <a:solidFill>
                    <a:srgbClr val="1D4031"/>
                  </a:solidFill>
                  <a:latin typeface="Londrina Solid"/>
                  <a:ea typeface="Londrina Solid"/>
                  <a:cs typeface="Londrina Solid"/>
                  <a:sym typeface="Londrina Solid"/>
                </a:rPr>
                <a:t>MASTERY APPROACH:</a:t>
              </a:r>
            </a:p>
            <a:p>
              <a:pPr algn="l">
                <a:lnSpc>
                  <a:spcPts val="5000"/>
                </a:lnSpc>
              </a:pPr>
              <a:r>
                <a:rPr lang="en-US" sz="5000">
                  <a:solidFill>
                    <a:srgbClr val="1D4031"/>
                  </a:solidFill>
                  <a:latin typeface="Londrina Solid"/>
                  <a:ea typeface="Londrina Solid"/>
                  <a:cs typeface="Londrina Solid"/>
                  <a:sym typeface="Londrina Solid"/>
                </a:rPr>
                <a:t>ACQUIRING A DEEP, LONG-TERM, SECURE AND ADAPTABLE UNDERSTANDING OF THE SUBJECT.</a:t>
              </a:r>
            </a:p>
            <a:p>
              <a:pPr marL="0" lvl="0" indent="0" algn="l">
                <a:lnSpc>
                  <a:spcPts val="5000"/>
                </a:lnSpc>
                <a:spcBef>
                  <a:spcPct val="0"/>
                </a:spcBef>
              </a:pPr>
              <a:endParaRPr lang="en-US" sz="500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endParaRPr>
            </a:p>
          </p:txBody>
        </p:sp>
      </p:grpSp>
      <p:sp>
        <p:nvSpPr>
          <p:cNvPr id="13" name="Freeform 13"/>
          <p:cNvSpPr/>
          <p:nvPr/>
        </p:nvSpPr>
        <p:spPr>
          <a:xfrm>
            <a:off x="9552872" y="6911986"/>
            <a:ext cx="690512" cy="677957"/>
          </a:xfrm>
          <a:custGeom>
            <a:avLst/>
            <a:gdLst/>
            <a:ahLst/>
            <a:cxnLst/>
            <a:rect l="l" t="t" r="r" b="b"/>
            <a:pathLst>
              <a:path w="690512" h="677957">
                <a:moveTo>
                  <a:pt x="0" y="0"/>
                </a:moveTo>
                <a:lnTo>
                  <a:pt x="690512" y="0"/>
                </a:lnTo>
                <a:lnTo>
                  <a:pt x="690512" y="677958"/>
                </a:lnTo>
                <a:lnTo>
                  <a:pt x="0" y="6779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10483997" y="6796305"/>
            <a:ext cx="6536035" cy="9734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29"/>
              </a:lnSpc>
              <a:spcBef>
                <a:spcPct val="0"/>
              </a:spcBef>
            </a:pPr>
            <a:r>
              <a:rPr lang="en-US" sz="5099">
                <a:solidFill>
                  <a:srgbClr val="1D4031"/>
                </a:solidFill>
                <a:latin typeface="Agrandir"/>
                <a:ea typeface="Agrandir"/>
                <a:cs typeface="Agrandir"/>
                <a:sym typeface="Agrandir"/>
              </a:rPr>
              <a:t>Reasoning </a:t>
            </a:r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987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836395" y="5480567"/>
            <a:ext cx="20022439" cy="4987408"/>
          </a:xfrm>
          <a:custGeom>
            <a:avLst/>
            <a:gdLst/>
            <a:ahLst/>
            <a:cxnLst/>
            <a:rect l="l" t="t" r="r" b="b"/>
            <a:pathLst>
              <a:path w="20022439" h="4987408">
                <a:moveTo>
                  <a:pt x="0" y="0"/>
                </a:moveTo>
                <a:lnTo>
                  <a:pt x="20022439" y="0"/>
                </a:lnTo>
                <a:lnTo>
                  <a:pt x="20022439" y="4987408"/>
                </a:lnTo>
                <a:lnTo>
                  <a:pt x="0" y="498740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356242" y="2753077"/>
            <a:ext cx="4898875" cy="6816075"/>
            <a:chOff x="0" y="0"/>
            <a:chExt cx="757606" cy="1054099"/>
          </a:xfrm>
        </p:grpSpPr>
        <p:sp>
          <p:nvSpPr>
            <p:cNvPr id="4" name="Freeform 4"/>
            <p:cNvSpPr/>
            <p:nvPr/>
          </p:nvSpPr>
          <p:spPr>
            <a:xfrm>
              <a:off x="9779" y="6223"/>
              <a:ext cx="742874" cy="1038732"/>
            </a:xfrm>
            <a:custGeom>
              <a:avLst/>
              <a:gdLst/>
              <a:ahLst/>
              <a:cxnLst/>
              <a:rect l="l" t="t" r="r" b="b"/>
              <a:pathLst>
                <a:path w="742874" h="1038732">
                  <a:moveTo>
                    <a:pt x="742366" y="897508"/>
                  </a:moveTo>
                  <a:lnTo>
                    <a:pt x="742366" y="874013"/>
                  </a:lnTo>
                  <a:cubicBezTo>
                    <a:pt x="742366" y="873632"/>
                    <a:pt x="742366" y="873251"/>
                    <a:pt x="742366" y="872870"/>
                  </a:cubicBezTo>
                  <a:cubicBezTo>
                    <a:pt x="742366" y="872997"/>
                    <a:pt x="742366" y="873251"/>
                    <a:pt x="742366" y="873378"/>
                  </a:cubicBezTo>
                  <a:lnTo>
                    <a:pt x="742112" y="219015"/>
                  </a:lnTo>
                  <a:lnTo>
                    <a:pt x="742112" y="217148"/>
                  </a:lnTo>
                  <a:cubicBezTo>
                    <a:pt x="742112" y="215653"/>
                    <a:pt x="742112" y="214159"/>
                    <a:pt x="742112" y="213039"/>
                  </a:cubicBezTo>
                  <a:lnTo>
                    <a:pt x="742112" y="163195"/>
                  </a:lnTo>
                  <a:cubicBezTo>
                    <a:pt x="742239" y="164084"/>
                    <a:pt x="742366" y="165608"/>
                    <a:pt x="742493" y="167259"/>
                  </a:cubicBezTo>
                  <a:cubicBezTo>
                    <a:pt x="741858" y="151384"/>
                    <a:pt x="742620" y="134112"/>
                    <a:pt x="742112" y="125349"/>
                  </a:cubicBezTo>
                  <a:lnTo>
                    <a:pt x="741731" y="126238"/>
                  </a:lnTo>
                  <a:cubicBezTo>
                    <a:pt x="741604" y="120777"/>
                    <a:pt x="741477" y="115824"/>
                    <a:pt x="741604" y="110998"/>
                  </a:cubicBezTo>
                  <a:cubicBezTo>
                    <a:pt x="741477" y="105283"/>
                    <a:pt x="741604" y="98552"/>
                    <a:pt x="740715" y="92456"/>
                  </a:cubicBezTo>
                  <a:cubicBezTo>
                    <a:pt x="739064" y="80010"/>
                    <a:pt x="735762" y="66929"/>
                    <a:pt x="726618" y="52451"/>
                  </a:cubicBezTo>
                  <a:lnTo>
                    <a:pt x="726618" y="52705"/>
                  </a:lnTo>
                  <a:cubicBezTo>
                    <a:pt x="719125" y="40894"/>
                    <a:pt x="708965" y="28448"/>
                    <a:pt x="699313" y="20828"/>
                  </a:cubicBezTo>
                  <a:cubicBezTo>
                    <a:pt x="685216" y="11176"/>
                    <a:pt x="697662" y="20828"/>
                    <a:pt x="685597" y="13589"/>
                  </a:cubicBezTo>
                  <a:cubicBezTo>
                    <a:pt x="684708" y="12827"/>
                    <a:pt x="683057" y="12446"/>
                    <a:pt x="681152" y="12319"/>
                  </a:cubicBezTo>
                  <a:cubicBezTo>
                    <a:pt x="674548" y="9017"/>
                    <a:pt x="673532" y="8890"/>
                    <a:pt x="672389" y="8636"/>
                  </a:cubicBezTo>
                  <a:cubicBezTo>
                    <a:pt x="671246" y="8509"/>
                    <a:pt x="670230" y="8001"/>
                    <a:pt x="662864" y="5588"/>
                  </a:cubicBezTo>
                  <a:cubicBezTo>
                    <a:pt x="662102" y="5334"/>
                    <a:pt x="661213" y="5080"/>
                    <a:pt x="660324" y="4699"/>
                  </a:cubicBezTo>
                  <a:lnTo>
                    <a:pt x="658927" y="3429"/>
                  </a:lnTo>
                  <a:cubicBezTo>
                    <a:pt x="656387" y="2667"/>
                    <a:pt x="651942" y="2921"/>
                    <a:pt x="647497" y="3302"/>
                  </a:cubicBezTo>
                  <a:cubicBezTo>
                    <a:pt x="645719" y="3048"/>
                    <a:pt x="644068" y="2540"/>
                    <a:pt x="642163" y="2413"/>
                  </a:cubicBezTo>
                  <a:cubicBezTo>
                    <a:pt x="637845" y="2159"/>
                    <a:pt x="632511" y="1778"/>
                    <a:pt x="628701" y="1778"/>
                  </a:cubicBezTo>
                  <a:cubicBezTo>
                    <a:pt x="624764" y="1778"/>
                    <a:pt x="620827" y="1778"/>
                    <a:pt x="616890" y="1778"/>
                  </a:cubicBezTo>
                  <a:cubicBezTo>
                    <a:pt x="608889" y="1778"/>
                    <a:pt x="600634" y="1778"/>
                    <a:pt x="592125" y="1778"/>
                  </a:cubicBezTo>
                  <a:cubicBezTo>
                    <a:pt x="574980" y="1778"/>
                    <a:pt x="556946" y="1905"/>
                    <a:pt x="535268" y="1905"/>
                  </a:cubicBezTo>
                  <a:lnTo>
                    <a:pt x="535866" y="1651"/>
                  </a:lnTo>
                  <a:lnTo>
                    <a:pt x="497435" y="1905"/>
                  </a:lnTo>
                  <a:cubicBezTo>
                    <a:pt x="481705" y="1905"/>
                    <a:pt x="465775" y="1905"/>
                    <a:pt x="449845" y="2032"/>
                  </a:cubicBezTo>
                  <a:cubicBezTo>
                    <a:pt x="440686" y="2032"/>
                    <a:pt x="430929" y="2286"/>
                    <a:pt x="420973" y="2540"/>
                  </a:cubicBezTo>
                  <a:lnTo>
                    <a:pt x="342718" y="3048"/>
                  </a:lnTo>
                  <a:cubicBezTo>
                    <a:pt x="319819" y="2032"/>
                    <a:pt x="296920" y="2540"/>
                    <a:pt x="274420" y="4572"/>
                  </a:cubicBezTo>
                  <a:lnTo>
                    <a:pt x="267849" y="5334"/>
                  </a:lnTo>
                  <a:cubicBezTo>
                    <a:pt x="230613" y="5080"/>
                    <a:pt x="208510" y="4318"/>
                    <a:pt x="193294" y="3937"/>
                  </a:cubicBezTo>
                  <a:lnTo>
                    <a:pt x="193675" y="4318"/>
                  </a:lnTo>
                  <a:cubicBezTo>
                    <a:pt x="184785" y="4191"/>
                    <a:pt x="162687" y="3429"/>
                    <a:pt x="161925" y="2159"/>
                  </a:cubicBezTo>
                  <a:cubicBezTo>
                    <a:pt x="161798" y="2032"/>
                    <a:pt x="161925" y="1905"/>
                    <a:pt x="161671" y="1905"/>
                  </a:cubicBezTo>
                  <a:cubicBezTo>
                    <a:pt x="159639" y="1905"/>
                    <a:pt x="157734" y="2032"/>
                    <a:pt x="156083" y="2032"/>
                  </a:cubicBezTo>
                  <a:cubicBezTo>
                    <a:pt x="156083" y="2032"/>
                    <a:pt x="101473" y="0"/>
                    <a:pt x="91567" y="3937"/>
                  </a:cubicBezTo>
                  <a:cubicBezTo>
                    <a:pt x="83947" y="4953"/>
                    <a:pt x="75692" y="6858"/>
                    <a:pt x="67183" y="10541"/>
                  </a:cubicBezTo>
                  <a:cubicBezTo>
                    <a:pt x="44323" y="19558"/>
                    <a:pt x="20828" y="40005"/>
                    <a:pt x="9525" y="67183"/>
                  </a:cubicBezTo>
                  <a:cubicBezTo>
                    <a:pt x="3683" y="80518"/>
                    <a:pt x="889" y="95123"/>
                    <a:pt x="889" y="108839"/>
                  </a:cubicBezTo>
                  <a:cubicBezTo>
                    <a:pt x="889" y="111506"/>
                    <a:pt x="889" y="114046"/>
                    <a:pt x="889" y="116713"/>
                  </a:cubicBezTo>
                  <a:lnTo>
                    <a:pt x="889" y="161163"/>
                  </a:lnTo>
                  <a:cubicBezTo>
                    <a:pt x="889" y="171450"/>
                    <a:pt x="889" y="179451"/>
                    <a:pt x="889" y="184023"/>
                  </a:cubicBezTo>
                  <a:lnTo>
                    <a:pt x="889" y="183515"/>
                  </a:lnTo>
                  <a:lnTo>
                    <a:pt x="889" y="201930"/>
                  </a:lnTo>
                  <a:cubicBezTo>
                    <a:pt x="762" y="252633"/>
                    <a:pt x="1016" y="324724"/>
                    <a:pt x="0" y="385983"/>
                  </a:cubicBezTo>
                  <a:cubicBezTo>
                    <a:pt x="0" y="412503"/>
                    <a:pt x="127" y="454712"/>
                    <a:pt x="254" y="506633"/>
                  </a:cubicBezTo>
                  <a:cubicBezTo>
                    <a:pt x="127" y="558553"/>
                    <a:pt x="0" y="600762"/>
                    <a:pt x="0" y="627283"/>
                  </a:cubicBezTo>
                  <a:cubicBezTo>
                    <a:pt x="1016" y="687794"/>
                    <a:pt x="762" y="758765"/>
                    <a:pt x="889" y="824132"/>
                  </a:cubicBezTo>
                  <a:lnTo>
                    <a:pt x="889" y="856868"/>
                  </a:lnTo>
                  <a:lnTo>
                    <a:pt x="889" y="856487"/>
                  </a:lnTo>
                  <a:cubicBezTo>
                    <a:pt x="889" y="860297"/>
                    <a:pt x="889" y="866647"/>
                    <a:pt x="889" y="874648"/>
                  </a:cubicBezTo>
                  <a:lnTo>
                    <a:pt x="889" y="931671"/>
                  </a:lnTo>
                  <a:cubicBezTo>
                    <a:pt x="889" y="945387"/>
                    <a:pt x="3683" y="959992"/>
                    <a:pt x="9525" y="973327"/>
                  </a:cubicBezTo>
                  <a:cubicBezTo>
                    <a:pt x="20828" y="1000378"/>
                    <a:pt x="44450" y="1020952"/>
                    <a:pt x="67183" y="1029969"/>
                  </a:cubicBezTo>
                  <a:cubicBezTo>
                    <a:pt x="78486" y="1034795"/>
                    <a:pt x="89662" y="1036573"/>
                    <a:pt x="98806" y="1037462"/>
                  </a:cubicBezTo>
                  <a:cubicBezTo>
                    <a:pt x="104267" y="1037843"/>
                    <a:pt x="108331" y="1037843"/>
                    <a:pt x="111633" y="1037843"/>
                  </a:cubicBezTo>
                  <a:cubicBezTo>
                    <a:pt x="110871" y="1037970"/>
                    <a:pt x="109982" y="1038097"/>
                    <a:pt x="108966" y="1038097"/>
                  </a:cubicBezTo>
                  <a:cubicBezTo>
                    <a:pt x="111252" y="1037970"/>
                    <a:pt x="112776" y="1037843"/>
                    <a:pt x="113538" y="1037716"/>
                  </a:cubicBezTo>
                  <a:cubicBezTo>
                    <a:pt x="115316" y="1037716"/>
                    <a:pt x="116840" y="1037716"/>
                    <a:pt x="118237" y="1037716"/>
                  </a:cubicBezTo>
                  <a:lnTo>
                    <a:pt x="114300" y="1037589"/>
                  </a:lnTo>
                  <a:cubicBezTo>
                    <a:pt x="142748" y="1036827"/>
                    <a:pt x="139065" y="1038224"/>
                    <a:pt x="161925" y="1038732"/>
                  </a:cubicBezTo>
                  <a:cubicBezTo>
                    <a:pt x="161544" y="1038478"/>
                    <a:pt x="161798" y="1038351"/>
                    <a:pt x="162433" y="1038097"/>
                  </a:cubicBezTo>
                  <a:lnTo>
                    <a:pt x="161925" y="1038732"/>
                  </a:lnTo>
                  <a:lnTo>
                    <a:pt x="609651" y="1038732"/>
                  </a:lnTo>
                  <a:cubicBezTo>
                    <a:pt x="612064" y="1038732"/>
                    <a:pt x="614477" y="1038732"/>
                    <a:pt x="616890" y="1038732"/>
                  </a:cubicBezTo>
                  <a:cubicBezTo>
                    <a:pt x="620954" y="1038732"/>
                    <a:pt x="624891" y="1038732"/>
                    <a:pt x="628701" y="1038732"/>
                  </a:cubicBezTo>
                  <a:cubicBezTo>
                    <a:pt x="632511" y="1038732"/>
                    <a:pt x="637845" y="1038478"/>
                    <a:pt x="642163" y="1038097"/>
                  </a:cubicBezTo>
                  <a:cubicBezTo>
                    <a:pt x="643941" y="1037843"/>
                    <a:pt x="645719" y="1037462"/>
                    <a:pt x="647497" y="1037208"/>
                  </a:cubicBezTo>
                  <a:cubicBezTo>
                    <a:pt x="651942" y="1037589"/>
                    <a:pt x="656387" y="1037843"/>
                    <a:pt x="658800" y="1037081"/>
                  </a:cubicBezTo>
                  <a:lnTo>
                    <a:pt x="659943" y="1035557"/>
                  </a:lnTo>
                  <a:cubicBezTo>
                    <a:pt x="659943" y="1035557"/>
                    <a:pt x="677088" y="1033017"/>
                    <a:pt x="691820" y="1024127"/>
                  </a:cubicBezTo>
                  <a:cubicBezTo>
                    <a:pt x="692455" y="1023873"/>
                    <a:pt x="693979" y="1022984"/>
                    <a:pt x="699059" y="1019555"/>
                  </a:cubicBezTo>
                  <a:cubicBezTo>
                    <a:pt x="708711" y="1011935"/>
                    <a:pt x="718871" y="999489"/>
                    <a:pt x="726364" y="987678"/>
                  </a:cubicBezTo>
                  <a:lnTo>
                    <a:pt x="726364" y="987932"/>
                  </a:lnTo>
                  <a:cubicBezTo>
                    <a:pt x="733349" y="976883"/>
                    <a:pt x="736778" y="966723"/>
                    <a:pt x="738810" y="956944"/>
                  </a:cubicBezTo>
                  <a:cubicBezTo>
                    <a:pt x="738810" y="956944"/>
                    <a:pt x="738810" y="956944"/>
                    <a:pt x="738937" y="956817"/>
                  </a:cubicBezTo>
                  <a:cubicBezTo>
                    <a:pt x="739572" y="955166"/>
                    <a:pt x="740588" y="947292"/>
                    <a:pt x="740588" y="947292"/>
                  </a:cubicBezTo>
                  <a:cubicBezTo>
                    <a:pt x="741223" y="942085"/>
                    <a:pt x="742874" y="927099"/>
                    <a:pt x="742366" y="897508"/>
                  </a:cubicBezTo>
                  <a:close/>
                </a:path>
              </a:pathLst>
            </a:custGeom>
            <a:solidFill>
              <a:srgbClr val="FFF7F2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6694563" y="2753077"/>
            <a:ext cx="4898875" cy="6816075"/>
            <a:chOff x="0" y="0"/>
            <a:chExt cx="757606" cy="1054099"/>
          </a:xfrm>
        </p:grpSpPr>
        <p:sp>
          <p:nvSpPr>
            <p:cNvPr id="6" name="Freeform 6"/>
            <p:cNvSpPr/>
            <p:nvPr/>
          </p:nvSpPr>
          <p:spPr>
            <a:xfrm>
              <a:off x="9779" y="6223"/>
              <a:ext cx="742874" cy="1038732"/>
            </a:xfrm>
            <a:custGeom>
              <a:avLst/>
              <a:gdLst/>
              <a:ahLst/>
              <a:cxnLst/>
              <a:rect l="l" t="t" r="r" b="b"/>
              <a:pathLst>
                <a:path w="742874" h="1038732">
                  <a:moveTo>
                    <a:pt x="742366" y="897508"/>
                  </a:moveTo>
                  <a:lnTo>
                    <a:pt x="742366" y="874013"/>
                  </a:lnTo>
                  <a:cubicBezTo>
                    <a:pt x="742366" y="873632"/>
                    <a:pt x="742366" y="873251"/>
                    <a:pt x="742366" y="872870"/>
                  </a:cubicBezTo>
                  <a:cubicBezTo>
                    <a:pt x="742366" y="872997"/>
                    <a:pt x="742366" y="873251"/>
                    <a:pt x="742366" y="873378"/>
                  </a:cubicBezTo>
                  <a:lnTo>
                    <a:pt x="742112" y="219015"/>
                  </a:lnTo>
                  <a:lnTo>
                    <a:pt x="742112" y="217148"/>
                  </a:lnTo>
                  <a:cubicBezTo>
                    <a:pt x="742112" y="215653"/>
                    <a:pt x="742112" y="214159"/>
                    <a:pt x="742112" y="213039"/>
                  </a:cubicBezTo>
                  <a:lnTo>
                    <a:pt x="742112" y="163195"/>
                  </a:lnTo>
                  <a:cubicBezTo>
                    <a:pt x="742239" y="164084"/>
                    <a:pt x="742366" y="165608"/>
                    <a:pt x="742493" y="167259"/>
                  </a:cubicBezTo>
                  <a:cubicBezTo>
                    <a:pt x="741858" y="151384"/>
                    <a:pt x="742620" y="134112"/>
                    <a:pt x="742112" y="125349"/>
                  </a:cubicBezTo>
                  <a:lnTo>
                    <a:pt x="741731" y="126238"/>
                  </a:lnTo>
                  <a:cubicBezTo>
                    <a:pt x="741604" y="120777"/>
                    <a:pt x="741477" y="115824"/>
                    <a:pt x="741604" y="110998"/>
                  </a:cubicBezTo>
                  <a:cubicBezTo>
                    <a:pt x="741477" y="105283"/>
                    <a:pt x="741604" y="98552"/>
                    <a:pt x="740715" y="92456"/>
                  </a:cubicBezTo>
                  <a:cubicBezTo>
                    <a:pt x="739064" y="80010"/>
                    <a:pt x="735762" y="66929"/>
                    <a:pt x="726618" y="52451"/>
                  </a:cubicBezTo>
                  <a:lnTo>
                    <a:pt x="726618" y="52705"/>
                  </a:lnTo>
                  <a:cubicBezTo>
                    <a:pt x="719125" y="40894"/>
                    <a:pt x="708965" y="28448"/>
                    <a:pt x="699313" y="20828"/>
                  </a:cubicBezTo>
                  <a:cubicBezTo>
                    <a:pt x="685216" y="11176"/>
                    <a:pt x="697662" y="20828"/>
                    <a:pt x="685597" y="13589"/>
                  </a:cubicBezTo>
                  <a:cubicBezTo>
                    <a:pt x="684708" y="12827"/>
                    <a:pt x="683057" y="12446"/>
                    <a:pt x="681152" y="12319"/>
                  </a:cubicBezTo>
                  <a:cubicBezTo>
                    <a:pt x="674548" y="9017"/>
                    <a:pt x="673532" y="8890"/>
                    <a:pt x="672389" y="8636"/>
                  </a:cubicBezTo>
                  <a:cubicBezTo>
                    <a:pt x="671246" y="8509"/>
                    <a:pt x="670230" y="8001"/>
                    <a:pt x="662864" y="5588"/>
                  </a:cubicBezTo>
                  <a:cubicBezTo>
                    <a:pt x="662102" y="5334"/>
                    <a:pt x="661213" y="5080"/>
                    <a:pt x="660324" y="4699"/>
                  </a:cubicBezTo>
                  <a:lnTo>
                    <a:pt x="658927" y="3429"/>
                  </a:lnTo>
                  <a:cubicBezTo>
                    <a:pt x="656387" y="2667"/>
                    <a:pt x="651942" y="2921"/>
                    <a:pt x="647497" y="3302"/>
                  </a:cubicBezTo>
                  <a:cubicBezTo>
                    <a:pt x="645719" y="3048"/>
                    <a:pt x="644068" y="2540"/>
                    <a:pt x="642163" y="2413"/>
                  </a:cubicBezTo>
                  <a:cubicBezTo>
                    <a:pt x="637845" y="2159"/>
                    <a:pt x="632511" y="1778"/>
                    <a:pt x="628701" y="1778"/>
                  </a:cubicBezTo>
                  <a:cubicBezTo>
                    <a:pt x="624764" y="1778"/>
                    <a:pt x="620827" y="1778"/>
                    <a:pt x="616890" y="1778"/>
                  </a:cubicBezTo>
                  <a:cubicBezTo>
                    <a:pt x="608889" y="1778"/>
                    <a:pt x="600634" y="1778"/>
                    <a:pt x="592125" y="1778"/>
                  </a:cubicBezTo>
                  <a:cubicBezTo>
                    <a:pt x="574980" y="1778"/>
                    <a:pt x="556946" y="1905"/>
                    <a:pt x="535268" y="1905"/>
                  </a:cubicBezTo>
                  <a:lnTo>
                    <a:pt x="535866" y="1651"/>
                  </a:lnTo>
                  <a:lnTo>
                    <a:pt x="497435" y="1905"/>
                  </a:lnTo>
                  <a:cubicBezTo>
                    <a:pt x="481705" y="1905"/>
                    <a:pt x="465775" y="1905"/>
                    <a:pt x="449845" y="2032"/>
                  </a:cubicBezTo>
                  <a:cubicBezTo>
                    <a:pt x="440686" y="2032"/>
                    <a:pt x="430929" y="2286"/>
                    <a:pt x="420973" y="2540"/>
                  </a:cubicBezTo>
                  <a:lnTo>
                    <a:pt x="342718" y="3048"/>
                  </a:lnTo>
                  <a:cubicBezTo>
                    <a:pt x="319819" y="2032"/>
                    <a:pt x="296920" y="2540"/>
                    <a:pt x="274420" y="4572"/>
                  </a:cubicBezTo>
                  <a:lnTo>
                    <a:pt x="267849" y="5334"/>
                  </a:lnTo>
                  <a:cubicBezTo>
                    <a:pt x="230613" y="5080"/>
                    <a:pt x="208510" y="4318"/>
                    <a:pt x="193294" y="3937"/>
                  </a:cubicBezTo>
                  <a:lnTo>
                    <a:pt x="193675" y="4318"/>
                  </a:lnTo>
                  <a:cubicBezTo>
                    <a:pt x="184785" y="4191"/>
                    <a:pt x="162687" y="3429"/>
                    <a:pt x="161925" y="2159"/>
                  </a:cubicBezTo>
                  <a:cubicBezTo>
                    <a:pt x="161798" y="2032"/>
                    <a:pt x="161925" y="1905"/>
                    <a:pt x="161671" y="1905"/>
                  </a:cubicBezTo>
                  <a:cubicBezTo>
                    <a:pt x="159639" y="1905"/>
                    <a:pt x="157734" y="2032"/>
                    <a:pt x="156083" y="2032"/>
                  </a:cubicBezTo>
                  <a:cubicBezTo>
                    <a:pt x="156083" y="2032"/>
                    <a:pt x="101473" y="0"/>
                    <a:pt x="91567" y="3937"/>
                  </a:cubicBezTo>
                  <a:cubicBezTo>
                    <a:pt x="83947" y="4953"/>
                    <a:pt x="75692" y="6858"/>
                    <a:pt x="67183" y="10541"/>
                  </a:cubicBezTo>
                  <a:cubicBezTo>
                    <a:pt x="44323" y="19558"/>
                    <a:pt x="20828" y="40005"/>
                    <a:pt x="9525" y="67183"/>
                  </a:cubicBezTo>
                  <a:cubicBezTo>
                    <a:pt x="3683" y="80518"/>
                    <a:pt x="889" y="95123"/>
                    <a:pt x="889" y="108839"/>
                  </a:cubicBezTo>
                  <a:cubicBezTo>
                    <a:pt x="889" y="111506"/>
                    <a:pt x="889" y="114046"/>
                    <a:pt x="889" y="116713"/>
                  </a:cubicBezTo>
                  <a:lnTo>
                    <a:pt x="889" y="161163"/>
                  </a:lnTo>
                  <a:cubicBezTo>
                    <a:pt x="889" y="171450"/>
                    <a:pt x="889" y="179451"/>
                    <a:pt x="889" y="184023"/>
                  </a:cubicBezTo>
                  <a:lnTo>
                    <a:pt x="889" y="183515"/>
                  </a:lnTo>
                  <a:lnTo>
                    <a:pt x="889" y="201930"/>
                  </a:lnTo>
                  <a:cubicBezTo>
                    <a:pt x="762" y="252633"/>
                    <a:pt x="1016" y="324724"/>
                    <a:pt x="0" y="385983"/>
                  </a:cubicBezTo>
                  <a:cubicBezTo>
                    <a:pt x="0" y="412503"/>
                    <a:pt x="127" y="454712"/>
                    <a:pt x="254" y="506633"/>
                  </a:cubicBezTo>
                  <a:cubicBezTo>
                    <a:pt x="127" y="558553"/>
                    <a:pt x="0" y="600762"/>
                    <a:pt x="0" y="627283"/>
                  </a:cubicBezTo>
                  <a:cubicBezTo>
                    <a:pt x="1016" y="687794"/>
                    <a:pt x="762" y="758765"/>
                    <a:pt x="889" y="824132"/>
                  </a:cubicBezTo>
                  <a:lnTo>
                    <a:pt x="889" y="856868"/>
                  </a:lnTo>
                  <a:lnTo>
                    <a:pt x="889" y="856487"/>
                  </a:lnTo>
                  <a:cubicBezTo>
                    <a:pt x="889" y="860297"/>
                    <a:pt x="889" y="866647"/>
                    <a:pt x="889" y="874648"/>
                  </a:cubicBezTo>
                  <a:lnTo>
                    <a:pt x="889" y="931671"/>
                  </a:lnTo>
                  <a:cubicBezTo>
                    <a:pt x="889" y="945387"/>
                    <a:pt x="3683" y="959992"/>
                    <a:pt x="9525" y="973327"/>
                  </a:cubicBezTo>
                  <a:cubicBezTo>
                    <a:pt x="20828" y="1000378"/>
                    <a:pt x="44450" y="1020952"/>
                    <a:pt x="67183" y="1029969"/>
                  </a:cubicBezTo>
                  <a:cubicBezTo>
                    <a:pt x="78486" y="1034795"/>
                    <a:pt x="89662" y="1036573"/>
                    <a:pt x="98806" y="1037462"/>
                  </a:cubicBezTo>
                  <a:cubicBezTo>
                    <a:pt x="104267" y="1037843"/>
                    <a:pt x="108331" y="1037843"/>
                    <a:pt x="111633" y="1037843"/>
                  </a:cubicBezTo>
                  <a:cubicBezTo>
                    <a:pt x="110871" y="1037970"/>
                    <a:pt x="109982" y="1038097"/>
                    <a:pt x="108966" y="1038097"/>
                  </a:cubicBezTo>
                  <a:cubicBezTo>
                    <a:pt x="111252" y="1037970"/>
                    <a:pt x="112776" y="1037843"/>
                    <a:pt x="113538" y="1037716"/>
                  </a:cubicBezTo>
                  <a:cubicBezTo>
                    <a:pt x="115316" y="1037716"/>
                    <a:pt x="116840" y="1037716"/>
                    <a:pt x="118237" y="1037716"/>
                  </a:cubicBezTo>
                  <a:lnTo>
                    <a:pt x="114300" y="1037589"/>
                  </a:lnTo>
                  <a:cubicBezTo>
                    <a:pt x="142748" y="1036827"/>
                    <a:pt x="139065" y="1038224"/>
                    <a:pt x="161925" y="1038732"/>
                  </a:cubicBezTo>
                  <a:cubicBezTo>
                    <a:pt x="161544" y="1038478"/>
                    <a:pt x="161798" y="1038351"/>
                    <a:pt x="162433" y="1038097"/>
                  </a:cubicBezTo>
                  <a:lnTo>
                    <a:pt x="161925" y="1038732"/>
                  </a:lnTo>
                  <a:lnTo>
                    <a:pt x="609651" y="1038732"/>
                  </a:lnTo>
                  <a:cubicBezTo>
                    <a:pt x="612064" y="1038732"/>
                    <a:pt x="614477" y="1038732"/>
                    <a:pt x="616890" y="1038732"/>
                  </a:cubicBezTo>
                  <a:cubicBezTo>
                    <a:pt x="620954" y="1038732"/>
                    <a:pt x="624891" y="1038732"/>
                    <a:pt x="628701" y="1038732"/>
                  </a:cubicBezTo>
                  <a:cubicBezTo>
                    <a:pt x="632511" y="1038732"/>
                    <a:pt x="637845" y="1038478"/>
                    <a:pt x="642163" y="1038097"/>
                  </a:cubicBezTo>
                  <a:cubicBezTo>
                    <a:pt x="643941" y="1037843"/>
                    <a:pt x="645719" y="1037462"/>
                    <a:pt x="647497" y="1037208"/>
                  </a:cubicBezTo>
                  <a:cubicBezTo>
                    <a:pt x="651942" y="1037589"/>
                    <a:pt x="656387" y="1037843"/>
                    <a:pt x="658800" y="1037081"/>
                  </a:cubicBezTo>
                  <a:lnTo>
                    <a:pt x="659943" y="1035557"/>
                  </a:lnTo>
                  <a:cubicBezTo>
                    <a:pt x="659943" y="1035557"/>
                    <a:pt x="677088" y="1033017"/>
                    <a:pt x="691820" y="1024127"/>
                  </a:cubicBezTo>
                  <a:cubicBezTo>
                    <a:pt x="692455" y="1023873"/>
                    <a:pt x="693979" y="1022984"/>
                    <a:pt x="699059" y="1019555"/>
                  </a:cubicBezTo>
                  <a:cubicBezTo>
                    <a:pt x="708711" y="1011935"/>
                    <a:pt x="718871" y="999489"/>
                    <a:pt x="726364" y="987678"/>
                  </a:cubicBezTo>
                  <a:lnTo>
                    <a:pt x="726364" y="987932"/>
                  </a:lnTo>
                  <a:cubicBezTo>
                    <a:pt x="733349" y="976883"/>
                    <a:pt x="736778" y="966723"/>
                    <a:pt x="738810" y="956944"/>
                  </a:cubicBezTo>
                  <a:cubicBezTo>
                    <a:pt x="738810" y="956944"/>
                    <a:pt x="738810" y="956944"/>
                    <a:pt x="738937" y="956817"/>
                  </a:cubicBezTo>
                  <a:cubicBezTo>
                    <a:pt x="739572" y="955166"/>
                    <a:pt x="740588" y="947292"/>
                    <a:pt x="740588" y="947292"/>
                  </a:cubicBezTo>
                  <a:cubicBezTo>
                    <a:pt x="741223" y="942085"/>
                    <a:pt x="742874" y="927099"/>
                    <a:pt x="742366" y="897508"/>
                  </a:cubicBezTo>
                  <a:close/>
                </a:path>
              </a:pathLst>
            </a:custGeom>
            <a:solidFill>
              <a:srgbClr val="FFF7F2"/>
            </a:solidFill>
          </p:spPr>
        </p:sp>
      </p:grpSp>
      <p:grpSp>
        <p:nvGrpSpPr>
          <p:cNvPr id="7" name="Group 7"/>
          <p:cNvGrpSpPr/>
          <p:nvPr/>
        </p:nvGrpSpPr>
        <p:grpSpPr>
          <a:xfrm>
            <a:off x="12032883" y="2657680"/>
            <a:ext cx="4898875" cy="6816075"/>
            <a:chOff x="0" y="0"/>
            <a:chExt cx="757606" cy="1054099"/>
          </a:xfrm>
        </p:grpSpPr>
        <p:sp>
          <p:nvSpPr>
            <p:cNvPr id="8" name="Freeform 8"/>
            <p:cNvSpPr/>
            <p:nvPr/>
          </p:nvSpPr>
          <p:spPr>
            <a:xfrm>
              <a:off x="9779" y="6223"/>
              <a:ext cx="742874" cy="1038732"/>
            </a:xfrm>
            <a:custGeom>
              <a:avLst/>
              <a:gdLst/>
              <a:ahLst/>
              <a:cxnLst/>
              <a:rect l="l" t="t" r="r" b="b"/>
              <a:pathLst>
                <a:path w="742874" h="1038732">
                  <a:moveTo>
                    <a:pt x="742366" y="897508"/>
                  </a:moveTo>
                  <a:lnTo>
                    <a:pt x="742366" y="874013"/>
                  </a:lnTo>
                  <a:cubicBezTo>
                    <a:pt x="742366" y="873632"/>
                    <a:pt x="742366" y="873251"/>
                    <a:pt x="742366" y="872870"/>
                  </a:cubicBezTo>
                  <a:cubicBezTo>
                    <a:pt x="742366" y="872997"/>
                    <a:pt x="742366" y="873251"/>
                    <a:pt x="742366" y="873378"/>
                  </a:cubicBezTo>
                  <a:lnTo>
                    <a:pt x="742112" y="219015"/>
                  </a:lnTo>
                  <a:lnTo>
                    <a:pt x="742112" y="217148"/>
                  </a:lnTo>
                  <a:cubicBezTo>
                    <a:pt x="742112" y="215653"/>
                    <a:pt x="742112" y="214159"/>
                    <a:pt x="742112" y="213039"/>
                  </a:cubicBezTo>
                  <a:lnTo>
                    <a:pt x="742112" y="163195"/>
                  </a:lnTo>
                  <a:cubicBezTo>
                    <a:pt x="742239" y="164084"/>
                    <a:pt x="742366" y="165608"/>
                    <a:pt x="742493" y="167259"/>
                  </a:cubicBezTo>
                  <a:cubicBezTo>
                    <a:pt x="741858" y="151384"/>
                    <a:pt x="742620" y="134112"/>
                    <a:pt x="742112" y="125349"/>
                  </a:cubicBezTo>
                  <a:lnTo>
                    <a:pt x="741731" y="126238"/>
                  </a:lnTo>
                  <a:cubicBezTo>
                    <a:pt x="741604" y="120777"/>
                    <a:pt x="741477" y="115824"/>
                    <a:pt x="741604" y="110998"/>
                  </a:cubicBezTo>
                  <a:cubicBezTo>
                    <a:pt x="741477" y="105283"/>
                    <a:pt x="741604" y="98552"/>
                    <a:pt x="740715" y="92456"/>
                  </a:cubicBezTo>
                  <a:cubicBezTo>
                    <a:pt x="739064" y="80010"/>
                    <a:pt x="735762" y="66929"/>
                    <a:pt x="726618" y="52451"/>
                  </a:cubicBezTo>
                  <a:lnTo>
                    <a:pt x="726618" y="52705"/>
                  </a:lnTo>
                  <a:cubicBezTo>
                    <a:pt x="719125" y="40894"/>
                    <a:pt x="708965" y="28448"/>
                    <a:pt x="699313" y="20828"/>
                  </a:cubicBezTo>
                  <a:cubicBezTo>
                    <a:pt x="685216" y="11176"/>
                    <a:pt x="697662" y="20828"/>
                    <a:pt x="685597" y="13589"/>
                  </a:cubicBezTo>
                  <a:cubicBezTo>
                    <a:pt x="684708" y="12827"/>
                    <a:pt x="683057" y="12446"/>
                    <a:pt x="681152" y="12319"/>
                  </a:cubicBezTo>
                  <a:cubicBezTo>
                    <a:pt x="674548" y="9017"/>
                    <a:pt x="673532" y="8890"/>
                    <a:pt x="672389" y="8636"/>
                  </a:cubicBezTo>
                  <a:cubicBezTo>
                    <a:pt x="671246" y="8509"/>
                    <a:pt x="670230" y="8001"/>
                    <a:pt x="662864" y="5588"/>
                  </a:cubicBezTo>
                  <a:cubicBezTo>
                    <a:pt x="662102" y="5334"/>
                    <a:pt x="661213" y="5080"/>
                    <a:pt x="660324" y="4699"/>
                  </a:cubicBezTo>
                  <a:lnTo>
                    <a:pt x="658927" y="3429"/>
                  </a:lnTo>
                  <a:cubicBezTo>
                    <a:pt x="656387" y="2667"/>
                    <a:pt x="651942" y="2921"/>
                    <a:pt x="647497" y="3302"/>
                  </a:cubicBezTo>
                  <a:cubicBezTo>
                    <a:pt x="645719" y="3048"/>
                    <a:pt x="644068" y="2540"/>
                    <a:pt x="642163" y="2413"/>
                  </a:cubicBezTo>
                  <a:cubicBezTo>
                    <a:pt x="637845" y="2159"/>
                    <a:pt x="632511" y="1778"/>
                    <a:pt x="628701" y="1778"/>
                  </a:cubicBezTo>
                  <a:cubicBezTo>
                    <a:pt x="624764" y="1778"/>
                    <a:pt x="620827" y="1778"/>
                    <a:pt x="616890" y="1778"/>
                  </a:cubicBezTo>
                  <a:cubicBezTo>
                    <a:pt x="608889" y="1778"/>
                    <a:pt x="600634" y="1778"/>
                    <a:pt x="592125" y="1778"/>
                  </a:cubicBezTo>
                  <a:cubicBezTo>
                    <a:pt x="574980" y="1778"/>
                    <a:pt x="556946" y="1905"/>
                    <a:pt x="535268" y="1905"/>
                  </a:cubicBezTo>
                  <a:lnTo>
                    <a:pt x="535866" y="1651"/>
                  </a:lnTo>
                  <a:lnTo>
                    <a:pt x="497435" y="1905"/>
                  </a:lnTo>
                  <a:cubicBezTo>
                    <a:pt x="481705" y="1905"/>
                    <a:pt x="465775" y="1905"/>
                    <a:pt x="449845" y="2032"/>
                  </a:cubicBezTo>
                  <a:cubicBezTo>
                    <a:pt x="440686" y="2032"/>
                    <a:pt x="430929" y="2286"/>
                    <a:pt x="420973" y="2540"/>
                  </a:cubicBezTo>
                  <a:lnTo>
                    <a:pt x="342718" y="3048"/>
                  </a:lnTo>
                  <a:cubicBezTo>
                    <a:pt x="319819" y="2032"/>
                    <a:pt x="296920" y="2540"/>
                    <a:pt x="274420" y="4572"/>
                  </a:cubicBezTo>
                  <a:lnTo>
                    <a:pt x="267849" y="5334"/>
                  </a:lnTo>
                  <a:cubicBezTo>
                    <a:pt x="230613" y="5080"/>
                    <a:pt x="208510" y="4318"/>
                    <a:pt x="193294" y="3937"/>
                  </a:cubicBezTo>
                  <a:lnTo>
                    <a:pt x="193675" y="4318"/>
                  </a:lnTo>
                  <a:cubicBezTo>
                    <a:pt x="184785" y="4191"/>
                    <a:pt x="162687" y="3429"/>
                    <a:pt x="161925" y="2159"/>
                  </a:cubicBezTo>
                  <a:cubicBezTo>
                    <a:pt x="161798" y="2032"/>
                    <a:pt x="161925" y="1905"/>
                    <a:pt x="161671" y="1905"/>
                  </a:cubicBezTo>
                  <a:cubicBezTo>
                    <a:pt x="159639" y="1905"/>
                    <a:pt x="157734" y="2032"/>
                    <a:pt x="156083" y="2032"/>
                  </a:cubicBezTo>
                  <a:cubicBezTo>
                    <a:pt x="156083" y="2032"/>
                    <a:pt x="101473" y="0"/>
                    <a:pt x="91567" y="3937"/>
                  </a:cubicBezTo>
                  <a:cubicBezTo>
                    <a:pt x="83947" y="4953"/>
                    <a:pt x="75692" y="6858"/>
                    <a:pt x="67183" y="10541"/>
                  </a:cubicBezTo>
                  <a:cubicBezTo>
                    <a:pt x="44323" y="19558"/>
                    <a:pt x="20828" y="40005"/>
                    <a:pt x="9525" y="67183"/>
                  </a:cubicBezTo>
                  <a:cubicBezTo>
                    <a:pt x="3683" y="80518"/>
                    <a:pt x="889" y="95123"/>
                    <a:pt x="889" y="108839"/>
                  </a:cubicBezTo>
                  <a:cubicBezTo>
                    <a:pt x="889" y="111506"/>
                    <a:pt x="889" y="114046"/>
                    <a:pt x="889" y="116713"/>
                  </a:cubicBezTo>
                  <a:lnTo>
                    <a:pt x="889" y="161163"/>
                  </a:lnTo>
                  <a:cubicBezTo>
                    <a:pt x="889" y="171450"/>
                    <a:pt x="889" y="179451"/>
                    <a:pt x="889" y="184023"/>
                  </a:cubicBezTo>
                  <a:lnTo>
                    <a:pt x="889" y="183515"/>
                  </a:lnTo>
                  <a:lnTo>
                    <a:pt x="889" y="201930"/>
                  </a:lnTo>
                  <a:cubicBezTo>
                    <a:pt x="762" y="252633"/>
                    <a:pt x="1016" y="324724"/>
                    <a:pt x="0" y="385983"/>
                  </a:cubicBezTo>
                  <a:cubicBezTo>
                    <a:pt x="0" y="412503"/>
                    <a:pt x="127" y="454712"/>
                    <a:pt x="254" y="506633"/>
                  </a:cubicBezTo>
                  <a:cubicBezTo>
                    <a:pt x="127" y="558553"/>
                    <a:pt x="0" y="600762"/>
                    <a:pt x="0" y="627283"/>
                  </a:cubicBezTo>
                  <a:cubicBezTo>
                    <a:pt x="1016" y="687794"/>
                    <a:pt x="762" y="758765"/>
                    <a:pt x="889" y="824132"/>
                  </a:cubicBezTo>
                  <a:lnTo>
                    <a:pt x="889" y="856868"/>
                  </a:lnTo>
                  <a:lnTo>
                    <a:pt x="889" y="856487"/>
                  </a:lnTo>
                  <a:cubicBezTo>
                    <a:pt x="889" y="860297"/>
                    <a:pt x="889" y="866647"/>
                    <a:pt x="889" y="874648"/>
                  </a:cubicBezTo>
                  <a:lnTo>
                    <a:pt x="889" y="931671"/>
                  </a:lnTo>
                  <a:cubicBezTo>
                    <a:pt x="889" y="945387"/>
                    <a:pt x="3683" y="959992"/>
                    <a:pt x="9525" y="973327"/>
                  </a:cubicBezTo>
                  <a:cubicBezTo>
                    <a:pt x="20828" y="1000378"/>
                    <a:pt x="44450" y="1020952"/>
                    <a:pt x="67183" y="1029969"/>
                  </a:cubicBezTo>
                  <a:cubicBezTo>
                    <a:pt x="78486" y="1034795"/>
                    <a:pt x="89662" y="1036573"/>
                    <a:pt x="98806" y="1037462"/>
                  </a:cubicBezTo>
                  <a:cubicBezTo>
                    <a:pt x="104267" y="1037843"/>
                    <a:pt x="108331" y="1037843"/>
                    <a:pt x="111633" y="1037843"/>
                  </a:cubicBezTo>
                  <a:cubicBezTo>
                    <a:pt x="110871" y="1037970"/>
                    <a:pt x="109982" y="1038097"/>
                    <a:pt x="108966" y="1038097"/>
                  </a:cubicBezTo>
                  <a:cubicBezTo>
                    <a:pt x="111252" y="1037970"/>
                    <a:pt x="112776" y="1037843"/>
                    <a:pt x="113538" y="1037716"/>
                  </a:cubicBezTo>
                  <a:cubicBezTo>
                    <a:pt x="115316" y="1037716"/>
                    <a:pt x="116840" y="1037716"/>
                    <a:pt x="118237" y="1037716"/>
                  </a:cubicBezTo>
                  <a:lnTo>
                    <a:pt x="114300" y="1037589"/>
                  </a:lnTo>
                  <a:cubicBezTo>
                    <a:pt x="142748" y="1036827"/>
                    <a:pt x="139065" y="1038224"/>
                    <a:pt x="161925" y="1038732"/>
                  </a:cubicBezTo>
                  <a:cubicBezTo>
                    <a:pt x="161544" y="1038478"/>
                    <a:pt x="161798" y="1038351"/>
                    <a:pt x="162433" y="1038097"/>
                  </a:cubicBezTo>
                  <a:lnTo>
                    <a:pt x="161925" y="1038732"/>
                  </a:lnTo>
                  <a:lnTo>
                    <a:pt x="609651" y="1038732"/>
                  </a:lnTo>
                  <a:cubicBezTo>
                    <a:pt x="612064" y="1038732"/>
                    <a:pt x="614477" y="1038732"/>
                    <a:pt x="616890" y="1038732"/>
                  </a:cubicBezTo>
                  <a:cubicBezTo>
                    <a:pt x="620954" y="1038732"/>
                    <a:pt x="624891" y="1038732"/>
                    <a:pt x="628701" y="1038732"/>
                  </a:cubicBezTo>
                  <a:cubicBezTo>
                    <a:pt x="632511" y="1038732"/>
                    <a:pt x="637845" y="1038478"/>
                    <a:pt x="642163" y="1038097"/>
                  </a:cubicBezTo>
                  <a:cubicBezTo>
                    <a:pt x="643941" y="1037843"/>
                    <a:pt x="645719" y="1037462"/>
                    <a:pt x="647497" y="1037208"/>
                  </a:cubicBezTo>
                  <a:cubicBezTo>
                    <a:pt x="651942" y="1037589"/>
                    <a:pt x="656387" y="1037843"/>
                    <a:pt x="658800" y="1037081"/>
                  </a:cubicBezTo>
                  <a:lnTo>
                    <a:pt x="659943" y="1035557"/>
                  </a:lnTo>
                  <a:cubicBezTo>
                    <a:pt x="659943" y="1035557"/>
                    <a:pt x="677088" y="1033017"/>
                    <a:pt x="691820" y="1024127"/>
                  </a:cubicBezTo>
                  <a:cubicBezTo>
                    <a:pt x="692455" y="1023873"/>
                    <a:pt x="693979" y="1022984"/>
                    <a:pt x="699059" y="1019555"/>
                  </a:cubicBezTo>
                  <a:cubicBezTo>
                    <a:pt x="708711" y="1011935"/>
                    <a:pt x="718871" y="999489"/>
                    <a:pt x="726364" y="987678"/>
                  </a:cubicBezTo>
                  <a:lnTo>
                    <a:pt x="726364" y="987932"/>
                  </a:lnTo>
                  <a:cubicBezTo>
                    <a:pt x="733349" y="976883"/>
                    <a:pt x="736778" y="966723"/>
                    <a:pt x="738810" y="956944"/>
                  </a:cubicBezTo>
                  <a:cubicBezTo>
                    <a:pt x="738810" y="956944"/>
                    <a:pt x="738810" y="956944"/>
                    <a:pt x="738937" y="956817"/>
                  </a:cubicBezTo>
                  <a:cubicBezTo>
                    <a:pt x="739572" y="955166"/>
                    <a:pt x="740588" y="947292"/>
                    <a:pt x="740588" y="947292"/>
                  </a:cubicBezTo>
                  <a:cubicBezTo>
                    <a:pt x="741223" y="942085"/>
                    <a:pt x="742874" y="927099"/>
                    <a:pt x="742366" y="897508"/>
                  </a:cubicBezTo>
                  <a:close/>
                </a:path>
              </a:pathLst>
            </a:custGeom>
            <a:solidFill>
              <a:srgbClr val="FFF7F2"/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2066965" y="3094613"/>
            <a:ext cx="3477430" cy="1194972"/>
            <a:chOff x="0" y="0"/>
            <a:chExt cx="4636574" cy="1593295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636574" cy="1593295"/>
            </a:xfrm>
            <a:custGeom>
              <a:avLst/>
              <a:gdLst/>
              <a:ahLst/>
              <a:cxnLst/>
              <a:rect l="l" t="t" r="r" b="b"/>
              <a:pathLst>
                <a:path w="4636574" h="1593295">
                  <a:moveTo>
                    <a:pt x="0" y="0"/>
                  </a:moveTo>
                  <a:lnTo>
                    <a:pt x="4636574" y="0"/>
                  </a:lnTo>
                  <a:lnTo>
                    <a:pt x="4636574" y="1593295"/>
                  </a:lnTo>
                  <a:lnTo>
                    <a:pt x="0" y="159329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" name="TextBox 11"/>
            <p:cNvSpPr txBox="1"/>
            <p:nvPr/>
          </p:nvSpPr>
          <p:spPr>
            <a:xfrm>
              <a:off x="559776" y="261343"/>
              <a:ext cx="3517022" cy="92773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5070"/>
                </a:lnSpc>
                <a:spcBef>
                  <a:spcPct val="0"/>
                </a:spcBef>
              </a:pPr>
              <a:r>
                <a:rPr lang="en-US" sz="3900" b="1">
                  <a:solidFill>
                    <a:srgbClr val="1D4031"/>
                  </a:solidFill>
                  <a:latin typeface="Agrandir Bold"/>
                  <a:ea typeface="Agrandir Bold"/>
                  <a:cs typeface="Agrandir Bold"/>
                  <a:sym typeface="Agrandir Bold"/>
                </a:rPr>
                <a:t>Fluency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7405285" y="3094613"/>
            <a:ext cx="3477430" cy="1194972"/>
            <a:chOff x="0" y="0"/>
            <a:chExt cx="4636574" cy="1593295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4636574" cy="1593295"/>
            </a:xfrm>
            <a:custGeom>
              <a:avLst/>
              <a:gdLst/>
              <a:ahLst/>
              <a:cxnLst/>
              <a:rect l="l" t="t" r="r" b="b"/>
              <a:pathLst>
                <a:path w="4636574" h="1593295">
                  <a:moveTo>
                    <a:pt x="0" y="0"/>
                  </a:moveTo>
                  <a:lnTo>
                    <a:pt x="4636574" y="0"/>
                  </a:lnTo>
                  <a:lnTo>
                    <a:pt x="4636574" y="1593295"/>
                  </a:lnTo>
                  <a:lnTo>
                    <a:pt x="0" y="159329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4" name="TextBox 14"/>
            <p:cNvSpPr txBox="1"/>
            <p:nvPr/>
          </p:nvSpPr>
          <p:spPr>
            <a:xfrm>
              <a:off x="559776" y="261343"/>
              <a:ext cx="3517022" cy="92773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5070"/>
                </a:lnSpc>
                <a:spcBef>
                  <a:spcPct val="0"/>
                </a:spcBef>
              </a:pPr>
              <a:r>
                <a:rPr lang="en-US" sz="3900" b="1">
                  <a:solidFill>
                    <a:srgbClr val="1D4031"/>
                  </a:solidFill>
                  <a:latin typeface="Agrandir Bold"/>
                  <a:ea typeface="Agrandir Bold"/>
                  <a:cs typeface="Agrandir Bold"/>
                  <a:sym typeface="Agrandir Bold"/>
                </a:rPr>
                <a:t>Reasoning</a:t>
              </a:r>
            </a:p>
          </p:txBody>
        </p:sp>
      </p:grpSp>
      <p:sp>
        <p:nvSpPr>
          <p:cNvPr id="15" name="Freeform 15"/>
          <p:cNvSpPr/>
          <p:nvPr/>
        </p:nvSpPr>
        <p:spPr>
          <a:xfrm>
            <a:off x="2274523" y="6673173"/>
            <a:ext cx="3267515" cy="2153828"/>
          </a:xfrm>
          <a:custGeom>
            <a:avLst/>
            <a:gdLst/>
            <a:ahLst/>
            <a:cxnLst/>
            <a:rect l="l" t="t" r="r" b="b"/>
            <a:pathLst>
              <a:path w="3267515" h="2153828">
                <a:moveTo>
                  <a:pt x="0" y="0"/>
                </a:moveTo>
                <a:lnTo>
                  <a:pt x="3267515" y="0"/>
                </a:lnTo>
                <a:lnTo>
                  <a:pt x="3267515" y="2153828"/>
                </a:lnTo>
                <a:lnTo>
                  <a:pt x="0" y="215382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pSp>
        <p:nvGrpSpPr>
          <p:cNvPr id="16" name="Group 16"/>
          <p:cNvGrpSpPr/>
          <p:nvPr/>
        </p:nvGrpSpPr>
        <p:grpSpPr>
          <a:xfrm>
            <a:off x="12563408" y="3094613"/>
            <a:ext cx="3837824" cy="1572139"/>
            <a:chOff x="0" y="0"/>
            <a:chExt cx="5117099" cy="2096185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5117099" cy="2096185"/>
            </a:xfrm>
            <a:custGeom>
              <a:avLst/>
              <a:gdLst/>
              <a:ahLst/>
              <a:cxnLst/>
              <a:rect l="l" t="t" r="r" b="b"/>
              <a:pathLst>
                <a:path w="5117099" h="2096185">
                  <a:moveTo>
                    <a:pt x="0" y="0"/>
                  </a:moveTo>
                  <a:lnTo>
                    <a:pt x="5117099" y="0"/>
                  </a:lnTo>
                  <a:lnTo>
                    <a:pt x="5117099" y="2096185"/>
                  </a:lnTo>
                  <a:lnTo>
                    <a:pt x="0" y="20961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-9604" r="-9604"/>
              </a:stretch>
            </a:blipFill>
          </p:spPr>
        </p:sp>
        <p:sp>
          <p:nvSpPr>
            <p:cNvPr id="18" name="TextBox 18"/>
            <p:cNvSpPr txBox="1"/>
            <p:nvPr/>
          </p:nvSpPr>
          <p:spPr>
            <a:xfrm>
              <a:off x="617790" y="222839"/>
              <a:ext cx="3881519" cy="152668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4348"/>
                </a:lnSpc>
                <a:spcBef>
                  <a:spcPct val="0"/>
                </a:spcBef>
              </a:pPr>
              <a:r>
                <a:rPr lang="en-US" sz="3344" b="1">
                  <a:solidFill>
                    <a:srgbClr val="1D4031"/>
                  </a:solidFill>
                  <a:latin typeface="Agrandir Bold"/>
                  <a:ea typeface="Agrandir Bold"/>
                  <a:cs typeface="Agrandir Bold"/>
                  <a:sym typeface="Agrandir Bold"/>
                </a:rPr>
                <a:t>Problem Solving</a:t>
              </a:r>
            </a:p>
          </p:txBody>
        </p:sp>
      </p:grpSp>
      <p:sp>
        <p:nvSpPr>
          <p:cNvPr id="19" name="Freeform 19"/>
          <p:cNvSpPr/>
          <p:nvPr/>
        </p:nvSpPr>
        <p:spPr>
          <a:xfrm>
            <a:off x="12334675" y="5341283"/>
            <a:ext cx="4295291" cy="2408804"/>
          </a:xfrm>
          <a:custGeom>
            <a:avLst/>
            <a:gdLst/>
            <a:ahLst/>
            <a:cxnLst/>
            <a:rect l="l" t="t" r="r" b="b"/>
            <a:pathLst>
              <a:path w="4295291" h="2408804">
                <a:moveTo>
                  <a:pt x="0" y="0"/>
                </a:moveTo>
                <a:lnTo>
                  <a:pt x="4295290" y="0"/>
                </a:lnTo>
                <a:lnTo>
                  <a:pt x="4295290" y="2408804"/>
                </a:lnTo>
                <a:lnTo>
                  <a:pt x="0" y="240880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-593277" y="876641"/>
            <a:ext cx="19779321" cy="1188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900"/>
              </a:lnSpc>
              <a:spcBef>
                <a:spcPct val="0"/>
              </a:spcBef>
            </a:pPr>
            <a:r>
              <a:rPr lang="en-US" sz="890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FLUENCY, REASONING, PROBLEMSOLVING 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7405285" y="5660064"/>
            <a:ext cx="3477430" cy="1701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50"/>
              </a:lnSpc>
            </a:pPr>
            <a:r>
              <a:rPr lang="en-US" sz="2500">
                <a:solidFill>
                  <a:srgbClr val="1D4031"/>
                </a:solidFill>
                <a:latin typeface="Agrandir"/>
                <a:ea typeface="Agrandir"/>
                <a:cs typeface="Agrandir"/>
                <a:sym typeface="Agrandir"/>
              </a:rPr>
              <a:t>5 + 6 = 11</a:t>
            </a:r>
          </a:p>
          <a:p>
            <a:pPr algn="ctr">
              <a:lnSpc>
                <a:spcPts val="3250"/>
              </a:lnSpc>
            </a:pPr>
            <a:r>
              <a:rPr lang="en-US" sz="2500">
                <a:solidFill>
                  <a:srgbClr val="1D4031"/>
                </a:solidFill>
                <a:latin typeface="Agrandir"/>
                <a:ea typeface="Agrandir"/>
                <a:cs typeface="Agrandir"/>
                <a:sym typeface="Agrandir"/>
              </a:rPr>
              <a:t>Using this fact, how can you work out what</a:t>
            </a:r>
          </a:p>
          <a:p>
            <a:pPr algn="ctr">
              <a:lnSpc>
                <a:spcPts val="3250"/>
              </a:lnSpc>
            </a:pPr>
            <a:r>
              <a:rPr lang="en-US" sz="2500">
                <a:solidFill>
                  <a:srgbClr val="1D4031"/>
                </a:solidFill>
                <a:latin typeface="Agrandir"/>
                <a:ea typeface="Agrandir"/>
                <a:cs typeface="Agrandir"/>
                <a:sym typeface="Agrandir"/>
              </a:rPr>
              <a:t>5 + 7 = 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774868" y="4459315"/>
            <a:ext cx="4061624" cy="1701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50"/>
              </a:lnSpc>
              <a:spcBef>
                <a:spcPct val="0"/>
              </a:spcBef>
            </a:pPr>
            <a:r>
              <a:rPr lang="en-US" sz="2500">
                <a:solidFill>
                  <a:srgbClr val="1D4031"/>
                </a:solidFill>
                <a:latin typeface="Agrandir"/>
                <a:ea typeface="Agrandir"/>
                <a:cs typeface="Agrandir"/>
                <a:sym typeface="Agrandir"/>
              </a:rPr>
              <a:t>Automatic recall. Not just knowing but understanding securely enough that </a:t>
            </a:r>
          </a:p>
          <a:p>
            <a:pPr algn="ctr">
              <a:lnSpc>
                <a:spcPts val="3250"/>
              </a:lnSpc>
              <a:spcBef>
                <a:spcPct val="0"/>
              </a:spcBef>
            </a:pPr>
            <a:r>
              <a:rPr lang="en-US" sz="2500">
                <a:solidFill>
                  <a:srgbClr val="1D4031"/>
                </a:solidFill>
                <a:latin typeface="Agrandir"/>
                <a:ea typeface="Agrandir"/>
                <a:cs typeface="Agrandir"/>
                <a:sym typeface="Agrandir"/>
              </a:rPr>
              <a:t>it frees up brain space. </a:t>
            </a:r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8475" y="9670204"/>
            <a:ext cx="18403007" cy="616796"/>
          </a:xfrm>
          <a:custGeom>
            <a:avLst/>
            <a:gdLst/>
            <a:ahLst/>
            <a:cxnLst/>
            <a:rect l="l" t="t" r="r" b="b"/>
            <a:pathLst>
              <a:path w="18403007" h="616796">
                <a:moveTo>
                  <a:pt x="0" y="0"/>
                </a:moveTo>
                <a:lnTo>
                  <a:pt x="18403007" y="0"/>
                </a:lnTo>
                <a:lnTo>
                  <a:pt x="18403007" y="616796"/>
                </a:lnTo>
                <a:lnTo>
                  <a:pt x="0" y="616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172" r="-4627" b="-708599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7026106" y="3969790"/>
            <a:ext cx="5187699" cy="1292209"/>
            <a:chOff x="0" y="0"/>
            <a:chExt cx="6916932" cy="172294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6916932" cy="1722945"/>
            </a:xfrm>
            <a:custGeom>
              <a:avLst/>
              <a:gdLst/>
              <a:ahLst/>
              <a:cxnLst/>
              <a:rect l="l" t="t" r="r" b="b"/>
              <a:pathLst>
                <a:path w="6916932" h="1722945">
                  <a:moveTo>
                    <a:pt x="0" y="0"/>
                  </a:moveTo>
                  <a:lnTo>
                    <a:pt x="6916932" y="0"/>
                  </a:lnTo>
                  <a:lnTo>
                    <a:pt x="6916932" y="1722945"/>
                  </a:lnTo>
                  <a:lnTo>
                    <a:pt x="0" y="172294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TextBox 5"/>
            <p:cNvSpPr txBox="1"/>
            <p:nvPr/>
          </p:nvSpPr>
          <p:spPr>
            <a:xfrm>
              <a:off x="250049" y="349033"/>
              <a:ext cx="6416834" cy="88200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842"/>
                </a:lnSpc>
              </a:pPr>
              <a:r>
                <a:rPr lang="en-US" sz="3725" b="1">
                  <a:solidFill>
                    <a:srgbClr val="1D4031"/>
                  </a:solidFill>
                  <a:latin typeface="Agrandir Bold"/>
                  <a:ea typeface="Agrandir Bold"/>
                  <a:cs typeface="Agrandir Bold"/>
                  <a:sym typeface="Agrandir Bold"/>
                </a:rPr>
                <a:t>PD MATERIALS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7026106" y="5752178"/>
            <a:ext cx="5208469" cy="1297382"/>
            <a:chOff x="0" y="0"/>
            <a:chExt cx="6944626" cy="172984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944626" cy="1729843"/>
            </a:xfrm>
            <a:custGeom>
              <a:avLst/>
              <a:gdLst/>
              <a:ahLst/>
              <a:cxnLst/>
              <a:rect l="l" t="t" r="r" b="b"/>
              <a:pathLst>
                <a:path w="6944626" h="1729843">
                  <a:moveTo>
                    <a:pt x="0" y="0"/>
                  </a:moveTo>
                  <a:lnTo>
                    <a:pt x="6944626" y="0"/>
                  </a:lnTo>
                  <a:lnTo>
                    <a:pt x="6944626" y="1729843"/>
                  </a:lnTo>
                  <a:lnTo>
                    <a:pt x="0" y="17298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8" name="TextBox 8"/>
            <p:cNvSpPr txBox="1"/>
            <p:nvPr/>
          </p:nvSpPr>
          <p:spPr>
            <a:xfrm>
              <a:off x="251050" y="360528"/>
              <a:ext cx="6442525" cy="87543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862"/>
                </a:lnSpc>
              </a:pPr>
              <a:r>
                <a:rPr lang="en-US" sz="3740" b="1">
                  <a:solidFill>
                    <a:srgbClr val="1D4031"/>
                  </a:solidFill>
                  <a:latin typeface="Agrandir Bold"/>
                  <a:ea typeface="Agrandir Bold"/>
                  <a:cs typeface="Agrandir Bold"/>
                  <a:sym typeface="Agrandir Bold"/>
                </a:rPr>
                <a:t>MATHS SPECIALIST </a:t>
              </a:r>
            </a:p>
          </p:txBody>
        </p:sp>
      </p:grpSp>
      <p:sp>
        <p:nvSpPr>
          <p:cNvPr id="9" name="Freeform 9"/>
          <p:cNvSpPr/>
          <p:nvPr/>
        </p:nvSpPr>
        <p:spPr>
          <a:xfrm>
            <a:off x="3981284" y="142496"/>
            <a:ext cx="11298113" cy="3337115"/>
          </a:xfrm>
          <a:custGeom>
            <a:avLst/>
            <a:gdLst/>
            <a:ahLst/>
            <a:cxnLst/>
            <a:rect l="l" t="t" r="r" b="b"/>
            <a:pathLst>
              <a:path w="11298113" h="3337115">
                <a:moveTo>
                  <a:pt x="0" y="0"/>
                </a:moveTo>
                <a:lnTo>
                  <a:pt x="11298113" y="0"/>
                </a:lnTo>
                <a:lnTo>
                  <a:pt x="11298113" y="3337115"/>
                </a:lnTo>
                <a:lnTo>
                  <a:pt x="0" y="333711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7026106" y="7503388"/>
            <a:ext cx="5208469" cy="1297382"/>
            <a:chOff x="0" y="0"/>
            <a:chExt cx="6944626" cy="1729843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6944626" cy="1729843"/>
            </a:xfrm>
            <a:custGeom>
              <a:avLst/>
              <a:gdLst/>
              <a:ahLst/>
              <a:cxnLst/>
              <a:rect l="l" t="t" r="r" b="b"/>
              <a:pathLst>
                <a:path w="6944626" h="1729843">
                  <a:moveTo>
                    <a:pt x="0" y="0"/>
                  </a:moveTo>
                  <a:lnTo>
                    <a:pt x="6944626" y="0"/>
                  </a:lnTo>
                  <a:lnTo>
                    <a:pt x="6944626" y="1729843"/>
                  </a:lnTo>
                  <a:lnTo>
                    <a:pt x="0" y="172984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2" name="TextBox 12"/>
            <p:cNvSpPr txBox="1"/>
            <p:nvPr/>
          </p:nvSpPr>
          <p:spPr>
            <a:xfrm>
              <a:off x="251050" y="360528"/>
              <a:ext cx="6442525" cy="87543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862"/>
                </a:lnSpc>
              </a:pPr>
              <a:r>
                <a:rPr lang="en-US" sz="3740" b="1">
                  <a:solidFill>
                    <a:srgbClr val="1D4031"/>
                  </a:solidFill>
                  <a:latin typeface="Agrandir Bold"/>
                  <a:ea typeface="Agrandir Bold"/>
                  <a:cs typeface="Agrandir Bold"/>
                  <a:sym typeface="Agrandir Bold"/>
                </a:rPr>
                <a:t>MATHS HUB</a:t>
              </a: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1691597" y="6749346"/>
            <a:ext cx="3759551" cy="7315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68"/>
              </a:lnSpc>
            </a:pPr>
            <a:endParaRPr/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8475" y="9670204"/>
            <a:ext cx="18403007" cy="616796"/>
          </a:xfrm>
          <a:custGeom>
            <a:avLst/>
            <a:gdLst/>
            <a:ahLst/>
            <a:cxnLst/>
            <a:rect l="l" t="t" r="r" b="b"/>
            <a:pathLst>
              <a:path w="18403007" h="616796">
                <a:moveTo>
                  <a:pt x="0" y="0"/>
                </a:moveTo>
                <a:lnTo>
                  <a:pt x="18403007" y="0"/>
                </a:lnTo>
                <a:lnTo>
                  <a:pt x="18403007" y="616796"/>
                </a:lnTo>
                <a:lnTo>
                  <a:pt x="0" y="616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172" r="-4627" b="-708599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225794" y="-250534"/>
            <a:ext cx="8417127" cy="10702787"/>
          </a:xfrm>
          <a:custGeom>
            <a:avLst/>
            <a:gdLst/>
            <a:ahLst/>
            <a:cxnLst/>
            <a:rect l="l" t="t" r="r" b="b"/>
            <a:pathLst>
              <a:path w="8417127" h="10702787">
                <a:moveTo>
                  <a:pt x="0" y="0"/>
                </a:moveTo>
                <a:lnTo>
                  <a:pt x="8417127" y="0"/>
                </a:lnTo>
                <a:lnTo>
                  <a:pt x="8417127" y="10702787"/>
                </a:lnTo>
                <a:lnTo>
                  <a:pt x="0" y="1070278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93759" t="-3599" b="-4729"/>
            </a:stretch>
          </a:blipFill>
        </p:spPr>
      </p:sp>
      <p:sp>
        <p:nvSpPr>
          <p:cNvPr id="4" name="Freeform 4"/>
          <p:cNvSpPr/>
          <p:nvPr/>
        </p:nvSpPr>
        <p:spPr>
          <a:xfrm rot="-1384327">
            <a:off x="529825" y="-591450"/>
            <a:ext cx="5187416" cy="4915076"/>
          </a:xfrm>
          <a:custGeom>
            <a:avLst/>
            <a:gdLst/>
            <a:ahLst/>
            <a:cxnLst/>
            <a:rect l="l" t="t" r="r" b="b"/>
            <a:pathLst>
              <a:path w="5187416" h="4915076">
                <a:moveTo>
                  <a:pt x="0" y="0"/>
                </a:moveTo>
                <a:lnTo>
                  <a:pt x="5187415" y="0"/>
                </a:lnTo>
                <a:lnTo>
                  <a:pt x="5187415" y="4915076"/>
                </a:lnTo>
                <a:lnTo>
                  <a:pt x="0" y="491507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1721184">
            <a:off x="5759381" y="2891490"/>
            <a:ext cx="1143036" cy="2106978"/>
          </a:xfrm>
          <a:custGeom>
            <a:avLst/>
            <a:gdLst/>
            <a:ahLst/>
            <a:cxnLst/>
            <a:rect l="l" t="t" r="r" b="b"/>
            <a:pathLst>
              <a:path w="1143036" h="2106978">
                <a:moveTo>
                  <a:pt x="0" y="0"/>
                </a:moveTo>
                <a:lnTo>
                  <a:pt x="1143036" y="0"/>
                </a:lnTo>
                <a:lnTo>
                  <a:pt x="1143036" y="2106978"/>
                </a:lnTo>
                <a:lnTo>
                  <a:pt x="0" y="210697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0243384" y="828675"/>
            <a:ext cx="7855700" cy="34582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29"/>
              </a:lnSpc>
            </a:pPr>
            <a:r>
              <a:rPr lang="en-US" sz="5099">
                <a:solidFill>
                  <a:srgbClr val="1D4031"/>
                </a:solidFill>
                <a:latin typeface="Agrandir"/>
                <a:ea typeface="Agrandir"/>
                <a:cs typeface="Agrandir"/>
                <a:sym typeface="Agrandir"/>
              </a:rPr>
              <a:t>Number </a:t>
            </a:r>
          </a:p>
          <a:p>
            <a:pPr marL="820417" lvl="1" indent="-410209" algn="l">
              <a:lnSpc>
                <a:spcPts val="4939"/>
              </a:lnSpc>
              <a:buFont typeface="Arial"/>
              <a:buChar char="•"/>
            </a:pPr>
            <a:r>
              <a:rPr lang="en-US" sz="3799">
                <a:solidFill>
                  <a:srgbClr val="1D4031"/>
                </a:solidFill>
                <a:latin typeface="Agrandir"/>
                <a:ea typeface="Agrandir"/>
                <a:cs typeface="Agrandir"/>
                <a:sym typeface="Agrandir"/>
              </a:rPr>
              <a:t>Place Value</a:t>
            </a:r>
          </a:p>
          <a:p>
            <a:pPr marL="820417" lvl="1" indent="-410209" algn="l">
              <a:lnSpc>
                <a:spcPts val="4939"/>
              </a:lnSpc>
              <a:buFont typeface="Arial"/>
              <a:buChar char="•"/>
            </a:pPr>
            <a:r>
              <a:rPr lang="en-US" sz="3799">
                <a:solidFill>
                  <a:srgbClr val="1D4031"/>
                </a:solidFill>
                <a:latin typeface="Agrandir"/>
                <a:ea typeface="Agrandir"/>
                <a:cs typeface="Agrandir"/>
                <a:sym typeface="Agrandir"/>
              </a:rPr>
              <a:t>Addition &amp; Subtraction</a:t>
            </a:r>
          </a:p>
          <a:p>
            <a:pPr marL="820417" lvl="1" indent="-410209" algn="l">
              <a:lnSpc>
                <a:spcPts val="4939"/>
              </a:lnSpc>
              <a:buFont typeface="Arial"/>
              <a:buChar char="•"/>
            </a:pPr>
            <a:r>
              <a:rPr lang="en-US" sz="3799">
                <a:solidFill>
                  <a:srgbClr val="1D4031"/>
                </a:solidFill>
                <a:latin typeface="Agrandir"/>
                <a:ea typeface="Agrandir"/>
                <a:cs typeface="Agrandir"/>
                <a:sym typeface="Agrandir"/>
              </a:rPr>
              <a:t>Multiplication &amp; Division</a:t>
            </a:r>
          </a:p>
          <a:p>
            <a:pPr marL="820417" lvl="1" indent="-410209" algn="l">
              <a:lnSpc>
                <a:spcPts val="4939"/>
              </a:lnSpc>
              <a:buFont typeface="Arial"/>
              <a:buChar char="•"/>
            </a:pPr>
            <a:r>
              <a:rPr lang="en-US" sz="3799">
                <a:solidFill>
                  <a:srgbClr val="1D4031"/>
                </a:solidFill>
                <a:latin typeface="Agrandir"/>
                <a:ea typeface="Agrandir"/>
                <a:cs typeface="Agrandir"/>
                <a:sym typeface="Agrandir"/>
              </a:rPr>
              <a:t>Fractions</a:t>
            </a:r>
          </a:p>
        </p:txBody>
      </p:sp>
      <p:sp>
        <p:nvSpPr>
          <p:cNvPr id="7" name="Freeform 7"/>
          <p:cNvSpPr/>
          <p:nvPr/>
        </p:nvSpPr>
        <p:spPr>
          <a:xfrm>
            <a:off x="9133028" y="1028700"/>
            <a:ext cx="690512" cy="677957"/>
          </a:xfrm>
          <a:custGeom>
            <a:avLst/>
            <a:gdLst/>
            <a:ahLst/>
            <a:cxnLst/>
            <a:rect l="l" t="t" r="r" b="b"/>
            <a:pathLst>
              <a:path w="690512" h="677957">
                <a:moveTo>
                  <a:pt x="0" y="0"/>
                </a:moveTo>
                <a:lnTo>
                  <a:pt x="690512" y="0"/>
                </a:lnTo>
                <a:lnTo>
                  <a:pt x="690512" y="677957"/>
                </a:lnTo>
                <a:lnTo>
                  <a:pt x="0" y="67795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0243384" y="5645451"/>
            <a:ext cx="6536035" cy="1811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629"/>
              </a:lnSpc>
            </a:pPr>
            <a:r>
              <a:rPr lang="en-US" sz="5099">
                <a:solidFill>
                  <a:srgbClr val="1D4031"/>
                </a:solidFill>
                <a:latin typeface="Agrandir"/>
                <a:ea typeface="Agrandir"/>
                <a:cs typeface="Agrandir"/>
                <a:sym typeface="Agrandir"/>
              </a:rPr>
              <a:t>Geometry </a:t>
            </a:r>
          </a:p>
          <a:p>
            <a:pPr marL="0" lvl="0" indent="0" algn="l">
              <a:lnSpc>
                <a:spcPts val="6629"/>
              </a:lnSpc>
              <a:spcBef>
                <a:spcPct val="0"/>
              </a:spcBef>
            </a:pPr>
            <a:endParaRPr lang="en-US" sz="5099">
              <a:solidFill>
                <a:srgbClr val="1D4031"/>
              </a:solidFill>
              <a:latin typeface="Agrandir"/>
              <a:ea typeface="Agrandir"/>
              <a:cs typeface="Agrandir"/>
              <a:sym typeface="Agrandir"/>
            </a:endParaRPr>
          </a:p>
        </p:txBody>
      </p:sp>
      <p:sp>
        <p:nvSpPr>
          <p:cNvPr id="9" name="Freeform 9"/>
          <p:cNvSpPr/>
          <p:nvPr/>
        </p:nvSpPr>
        <p:spPr>
          <a:xfrm>
            <a:off x="9144000" y="5845476"/>
            <a:ext cx="690512" cy="677957"/>
          </a:xfrm>
          <a:custGeom>
            <a:avLst/>
            <a:gdLst/>
            <a:ahLst/>
            <a:cxnLst/>
            <a:rect l="l" t="t" r="r" b="b"/>
            <a:pathLst>
              <a:path w="690512" h="677957">
                <a:moveTo>
                  <a:pt x="0" y="0"/>
                </a:moveTo>
                <a:lnTo>
                  <a:pt x="690512" y="0"/>
                </a:lnTo>
                <a:lnTo>
                  <a:pt x="690512" y="677958"/>
                </a:lnTo>
                <a:lnTo>
                  <a:pt x="0" y="6779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674474" y="5743310"/>
            <a:ext cx="6616590" cy="4286738"/>
            <a:chOff x="0" y="0"/>
            <a:chExt cx="8822120" cy="5715650"/>
          </a:xfrm>
        </p:grpSpPr>
        <p:sp>
          <p:nvSpPr>
            <p:cNvPr id="11" name="TextBox 11"/>
            <p:cNvSpPr txBox="1"/>
            <p:nvPr/>
          </p:nvSpPr>
          <p:spPr>
            <a:xfrm>
              <a:off x="0" y="4787892"/>
              <a:ext cx="8822120" cy="92775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5068"/>
                </a:lnSpc>
              </a:pPr>
              <a:endParaRPr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180975"/>
              <a:ext cx="8822120" cy="43741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10500"/>
                </a:lnSpc>
              </a:pPr>
              <a:r>
                <a:rPr lang="en-US" sz="10500" dirty="0">
                  <a:solidFill>
                    <a:srgbClr val="1D4031"/>
                  </a:solidFill>
                  <a:latin typeface="Londrina Solid"/>
                  <a:ea typeface="Londrina Solid"/>
                  <a:cs typeface="Londrina Solid"/>
                  <a:sym typeface="Londrina Solid"/>
                </a:rPr>
                <a:t>WHAT?</a:t>
              </a:r>
            </a:p>
            <a:p>
              <a:pPr marL="685800" indent="-685800" algn="l">
                <a:lnSpc>
                  <a:spcPts val="5000"/>
                </a:lnSpc>
                <a:buFont typeface="Arial" panose="020B0604020202020204" pitchFamily="34" charset="0"/>
                <a:buChar char="•"/>
              </a:pPr>
              <a:r>
                <a:rPr lang="en-US" sz="5000" dirty="0">
                  <a:solidFill>
                    <a:srgbClr val="1D4031"/>
                  </a:solidFill>
                  <a:latin typeface="Londrina Solid"/>
                  <a:ea typeface="Londrina Solid"/>
                  <a:cs typeface="Londrina Solid"/>
                  <a:sym typeface="Londrina Solid"/>
                </a:rPr>
                <a:t>NATIONAL CURRICULUM </a:t>
              </a:r>
            </a:p>
            <a:p>
              <a:pPr marL="685800" indent="-685800" algn="l">
                <a:lnSpc>
                  <a:spcPts val="5000"/>
                </a:lnSpc>
                <a:buFont typeface="Arial" panose="020B0604020202020204" pitchFamily="34" charset="0"/>
                <a:buChar char="•"/>
              </a:pPr>
              <a:r>
                <a:rPr lang="en-US" sz="5000" dirty="0">
                  <a:solidFill>
                    <a:srgbClr val="1D4031"/>
                  </a:solidFill>
                  <a:latin typeface="Londrina Solid"/>
                  <a:ea typeface="Londrina Solid"/>
                  <a:cs typeface="Londrina Solid"/>
                  <a:sym typeface="Londrina Solid"/>
                </a:rPr>
                <a:t>ASSESSMENT FRAMEWORK</a:t>
              </a:r>
            </a:p>
            <a:p>
              <a:pPr marL="0" lvl="0" indent="0" algn="l">
                <a:lnSpc>
                  <a:spcPts val="5000"/>
                </a:lnSpc>
                <a:spcBef>
                  <a:spcPct val="0"/>
                </a:spcBef>
              </a:pPr>
              <a:endParaRPr lang="en-US" sz="5000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endParaRPr>
            </a:p>
          </p:txBody>
        </p:sp>
      </p:grpSp>
      <p:sp>
        <p:nvSpPr>
          <p:cNvPr id="13" name="Freeform 13"/>
          <p:cNvSpPr/>
          <p:nvPr/>
        </p:nvSpPr>
        <p:spPr>
          <a:xfrm>
            <a:off x="9133028" y="4617455"/>
            <a:ext cx="690512" cy="677957"/>
          </a:xfrm>
          <a:custGeom>
            <a:avLst/>
            <a:gdLst/>
            <a:ahLst/>
            <a:cxnLst/>
            <a:rect l="l" t="t" r="r" b="b"/>
            <a:pathLst>
              <a:path w="690512" h="677957">
                <a:moveTo>
                  <a:pt x="0" y="0"/>
                </a:moveTo>
                <a:lnTo>
                  <a:pt x="690512" y="0"/>
                </a:lnTo>
                <a:lnTo>
                  <a:pt x="690512" y="677957"/>
                </a:lnTo>
                <a:lnTo>
                  <a:pt x="0" y="67795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10243384" y="4417430"/>
            <a:ext cx="6536035" cy="9734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29"/>
              </a:lnSpc>
              <a:spcBef>
                <a:spcPct val="0"/>
              </a:spcBef>
            </a:pPr>
            <a:r>
              <a:rPr lang="en-US" sz="5099" dirty="0">
                <a:solidFill>
                  <a:srgbClr val="1D4031"/>
                </a:solidFill>
                <a:latin typeface="Agrandir"/>
                <a:ea typeface="Agrandir"/>
                <a:cs typeface="Agrandir"/>
                <a:sym typeface="Agrandir"/>
              </a:rPr>
              <a:t>Measure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0243384" y="6926722"/>
            <a:ext cx="6536035" cy="9734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629"/>
              </a:lnSpc>
              <a:spcBef>
                <a:spcPct val="0"/>
              </a:spcBef>
            </a:pPr>
            <a:r>
              <a:rPr lang="en-US" sz="5099">
                <a:solidFill>
                  <a:srgbClr val="1D4031"/>
                </a:solidFill>
                <a:latin typeface="Agrandir"/>
                <a:ea typeface="Agrandir"/>
                <a:cs typeface="Agrandir"/>
                <a:sym typeface="Agrandir"/>
              </a:rPr>
              <a:t>Statistics</a:t>
            </a:r>
          </a:p>
        </p:txBody>
      </p:sp>
      <p:sp>
        <p:nvSpPr>
          <p:cNvPr id="16" name="Freeform 16"/>
          <p:cNvSpPr/>
          <p:nvPr/>
        </p:nvSpPr>
        <p:spPr>
          <a:xfrm>
            <a:off x="9144000" y="7126747"/>
            <a:ext cx="690512" cy="677957"/>
          </a:xfrm>
          <a:custGeom>
            <a:avLst/>
            <a:gdLst/>
            <a:ahLst/>
            <a:cxnLst/>
            <a:rect l="l" t="t" r="r" b="b"/>
            <a:pathLst>
              <a:path w="690512" h="677957">
                <a:moveTo>
                  <a:pt x="0" y="0"/>
                </a:moveTo>
                <a:lnTo>
                  <a:pt x="690512" y="0"/>
                </a:lnTo>
                <a:lnTo>
                  <a:pt x="690512" y="677957"/>
                </a:lnTo>
                <a:lnTo>
                  <a:pt x="0" y="677957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8475" y="9670204"/>
            <a:ext cx="18403007" cy="616796"/>
          </a:xfrm>
          <a:custGeom>
            <a:avLst/>
            <a:gdLst/>
            <a:ahLst/>
            <a:cxnLst/>
            <a:rect l="l" t="t" r="r" b="b"/>
            <a:pathLst>
              <a:path w="18403007" h="616796">
                <a:moveTo>
                  <a:pt x="0" y="0"/>
                </a:moveTo>
                <a:lnTo>
                  <a:pt x="18403007" y="0"/>
                </a:lnTo>
                <a:lnTo>
                  <a:pt x="18403007" y="616796"/>
                </a:lnTo>
                <a:lnTo>
                  <a:pt x="0" y="616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172" r="-4627" b="-708599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14203126" y="-564585"/>
            <a:ext cx="4084874" cy="4114800"/>
          </a:xfrm>
          <a:custGeom>
            <a:avLst/>
            <a:gdLst/>
            <a:ahLst/>
            <a:cxnLst/>
            <a:rect l="l" t="t" r="r" b="b"/>
            <a:pathLst>
              <a:path w="4084874" h="4114800">
                <a:moveTo>
                  <a:pt x="0" y="4114800"/>
                </a:moveTo>
                <a:lnTo>
                  <a:pt x="4084874" y="4114800"/>
                </a:lnTo>
                <a:lnTo>
                  <a:pt x="40848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458143">
            <a:off x="1134995" y="8480313"/>
            <a:ext cx="4236531" cy="978254"/>
          </a:xfrm>
          <a:custGeom>
            <a:avLst/>
            <a:gdLst/>
            <a:ahLst/>
            <a:cxnLst/>
            <a:rect l="l" t="t" r="r" b="b"/>
            <a:pathLst>
              <a:path w="4236531" h="978254">
                <a:moveTo>
                  <a:pt x="0" y="0"/>
                </a:moveTo>
                <a:lnTo>
                  <a:pt x="4236531" y="0"/>
                </a:lnTo>
                <a:lnTo>
                  <a:pt x="4236531" y="978253"/>
                </a:lnTo>
                <a:lnTo>
                  <a:pt x="0" y="9782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03435" y="6342612"/>
            <a:ext cx="4474890" cy="1114654"/>
          </a:xfrm>
          <a:custGeom>
            <a:avLst/>
            <a:gdLst/>
            <a:ahLst/>
            <a:cxnLst/>
            <a:rect l="l" t="t" r="r" b="b"/>
            <a:pathLst>
              <a:path w="4474890" h="1114654">
                <a:moveTo>
                  <a:pt x="0" y="0"/>
                </a:moveTo>
                <a:lnTo>
                  <a:pt x="4474890" y="0"/>
                </a:lnTo>
                <a:lnTo>
                  <a:pt x="4474890" y="1114654"/>
                </a:lnTo>
                <a:lnTo>
                  <a:pt x="0" y="11146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41540" y="3115302"/>
            <a:ext cx="6191268" cy="4690995"/>
          </a:xfrm>
          <a:custGeom>
            <a:avLst/>
            <a:gdLst/>
            <a:ahLst/>
            <a:cxnLst/>
            <a:rect l="l" t="t" r="r" b="b"/>
            <a:pathLst>
              <a:path w="6191268" h="4690995">
                <a:moveTo>
                  <a:pt x="0" y="0"/>
                </a:moveTo>
                <a:lnTo>
                  <a:pt x="6191268" y="0"/>
                </a:lnTo>
                <a:lnTo>
                  <a:pt x="6191268" y="4690995"/>
                </a:lnTo>
                <a:lnTo>
                  <a:pt x="0" y="469099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432808" y="2971261"/>
            <a:ext cx="4763418" cy="5798460"/>
          </a:xfrm>
          <a:custGeom>
            <a:avLst/>
            <a:gdLst/>
            <a:ahLst/>
            <a:cxnLst/>
            <a:rect l="l" t="t" r="r" b="b"/>
            <a:pathLst>
              <a:path w="4763418" h="5798460">
                <a:moveTo>
                  <a:pt x="0" y="0"/>
                </a:moveTo>
                <a:lnTo>
                  <a:pt x="4763419" y="0"/>
                </a:lnTo>
                <a:lnTo>
                  <a:pt x="4763419" y="5798461"/>
                </a:lnTo>
                <a:lnTo>
                  <a:pt x="0" y="5798461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1956979" y="2971261"/>
            <a:ext cx="5478058" cy="6698943"/>
          </a:xfrm>
          <a:custGeom>
            <a:avLst/>
            <a:gdLst/>
            <a:ahLst/>
            <a:cxnLst/>
            <a:rect l="l" t="t" r="r" b="b"/>
            <a:pathLst>
              <a:path w="5478058" h="6698943">
                <a:moveTo>
                  <a:pt x="0" y="0"/>
                </a:moveTo>
                <a:lnTo>
                  <a:pt x="5478058" y="0"/>
                </a:lnTo>
                <a:lnTo>
                  <a:pt x="5478058" y="6698943"/>
                </a:lnTo>
                <a:lnTo>
                  <a:pt x="0" y="669894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889270" y="409575"/>
            <a:ext cx="13535283" cy="1419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0500"/>
              </a:lnSpc>
              <a:spcBef>
                <a:spcPct val="0"/>
              </a:spcBef>
            </a:pPr>
            <a:r>
              <a:rPr lang="en-US" sz="10500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PLACE VALUE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-219590" y="1055617"/>
            <a:ext cx="15064013" cy="731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070"/>
              </a:lnSpc>
              <a:spcBef>
                <a:spcPct val="0"/>
              </a:spcBef>
            </a:pPr>
            <a:endParaRPr/>
          </a:p>
        </p:txBody>
      </p:sp>
      <p:sp>
        <p:nvSpPr>
          <p:cNvPr id="11" name="TextBox 11"/>
          <p:cNvSpPr txBox="1"/>
          <p:nvPr/>
        </p:nvSpPr>
        <p:spPr>
          <a:xfrm>
            <a:off x="628197" y="3752270"/>
            <a:ext cx="5250128" cy="731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070"/>
              </a:lnSpc>
              <a:spcBef>
                <a:spcPct val="0"/>
              </a:spcBef>
            </a:pPr>
            <a:endParaRPr/>
          </a:p>
        </p:txBody>
      </p:sp>
      <p:sp>
        <p:nvSpPr>
          <p:cNvPr id="12" name="TextBox 12"/>
          <p:cNvSpPr txBox="1"/>
          <p:nvPr/>
        </p:nvSpPr>
        <p:spPr>
          <a:xfrm>
            <a:off x="241540" y="1724025"/>
            <a:ext cx="13852016" cy="10204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70"/>
              </a:lnSpc>
              <a:spcBef>
                <a:spcPct val="0"/>
              </a:spcBef>
            </a:pPr>
            <a:r>
              <a:rPr lang="en-US" sz="2900" b="1">
                <a:solidFill>
                  <a:srgbClr val="1D4031"/>
                </a:solidFill>
                <a:latin typeface="Agrandir Bold"/>
                <a:ea typeface="Agrandir Bold"/>
                <a:cs typeface="Agrandir Bold"/>
                <a:sym typeface="Agrandir Bold"/>
              </a:rPr>
              <a:t>Partition any two-digit number into different combinations of tens and ones, explaining their thinking verbally, in pictures or using apparatus</a:t>
            </a:r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8475" y="9670204"/>
            <a:ext cx="18403007" cy="616796"/>
          </a:xfrm>
          <a:custGeom>
            <a:avLst/>
            <a:gdLst/>
            <a:ahLst/>
            <a:cxnLst/>
            <a:rect l="l" t="t" r="r" b="b"/>
            <a:pathLst>
              <a:path w="18403007" h="616796">
                <a:moveTo>
                  <a:pt x="0" y="0"/>
                </a:moveTo>
                <a:lnTo>
                  <a:pt x="18403007" y="0"/>
                </a:lnTo>
                <a:lnTo>
                  <a:pt x="18403007" y="616796"/>
                </a:lnTo>
                <a:lnTo>
                  <a:pt x="0" y="616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172" r="-4627" b="-708599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13963465" y="-664843"/>
            <a:ext cx="4084874" cy="4114800"/>
          </a:xfrm>
          <a:custGeom>
            <a:avLst/>
            <a:gdLst/>
            <a:ahLst/>
            <a:cxnLst/>
            <a:rect l="l" t="t" r="r" b="b"/>
            <a:pathLst>
              <a:path w="4084874" h="4114800">
                <a:moveTo>
                  <a:pt x="0" y="4114800"/>
                </a:moveTo>
                <a:lnTo>
                  <a:pt x="4084874" y="4114800"/>
                </a:lnTo>
                <a:lnTo>
                  <a:pt x="40848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458143">
            <a:off x="1134995" y="8480313"/>
            <a:ext cx="4236531" cy="978254"/>
          </a:xfrm>
          <a:custGeom>
            <a:avLst/>
            <a:gdLst/>
            <a:ahLst/>
            <a:cxnLst/>
            <a:rect l="l" t="t" r="r" b="b"/>
            <a:pathLst>
              <a:path w="4236531" h="978254">
                <a:moveTo>
                  <a:pt x="0" y="0"/>
                </a:moveTo>
                <a:lnTo>
                  <a:pt x="4236531" y="0"/>
                </a:lnTo>
                <a:lnTo>
                  <a:pt x="4236531" y="978253"/>
                </a:lnTo>
                <a:lnTo>
                  <a:pt x="0" y="9782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03435" y="6342612"/>
            <a:ext cx="4474890" cy="1114654"/>
          </a:xfrm>
          <a:custGeom>
            <a:avLst/>
            <a:gdLst/>
            <a:ahLst/>
            <a:cxnLst/>
            <a:rect l="l" t="t" r="r" b="b"/>
            <a:pathLst>
              <a:path w="4474890" h="1114654">
                <a:moveTo>
                  <a:pt x="0" y="0"/>
                </a:moveTo>
                <a:lnTo>
                  <a:pt x="4474890" y="0"/>
                </a:lnTo>
                <a:lnTo>
                  <a:pt x="4474890" y="1114654"/>
                </a:lnTo>
                <a:lnTo>
                  <a:pt x="0" y="11146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6392264" y="3035318"/>
            <a:ext cx="6842690" cy="6634886"/>
          </a:xfrm>
          <a:custGeom>
            <a:avLst/>
            <a:gdLst/>
            <a:ahLst/>
            <a:cxnLst/>
            <a:rect l="l" t="t" r="r" b="b"/>
            <a:pathLst>
              <a:path w="6842690" h="6634886">
                <a:moveTo>
                  <a:pt x="0" y="0"/>
                </a:moveTo>
                <a:lnTo>
                  <a:pt x="6842691" y="0"/>
                </a:lnTo>
                <a:lnTo>
                  <a:pt x="6842691" y="6634886"/>
                </a:lnTo>
                <a:lnTo>
                  <a:pt x="0" y="663488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889270" y="409575"/>
            <a:ext cx="13535283" cy="1419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0500"/>
              </a:lnSpc>
              <a:spcBef>
                <a:spcPct val="0"/>
              </a:spcBef>
            </a:pPr>
            <a:r>
              <a:rPr lang="en-US" sz="1050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PLACE VALUE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-219590" y="1198492"/>
            <a:ext cx="15064013" cy="1772769"/>
            <a:chOff x="0" y="0"/>
            <a:chExt cx="20085351" cy="2363692"/>
          </a:xfrm>
        </p:grpSpPr>
        <p:sp>
          <p:nvSpPr>
            <p:cNvPr id="9" name="TextBox 9"/>
            <p:cNvSpPr txBox="1"/>
            <p:nvPr/>
          </p:nvSpPr>
          <p:spPr>
            <a:xfrm>
              <a:off x="398306" y="979392"/>
              <a:ext cx="19288738" cy="13843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900"/>
                </a:lnSpc>
              </a:pPr>
              <a:r>
                <a:rPr lang="en-US" sz="3000">
                  <a:solidFill>
                    <a:srgbClr val="1D4031"/>
                  </a:solidFill>
                  <a:latin typeface="Agrandir"/>
                  <a:ea typeface="Agrandir"/>
                  <a:cs typeface="Agrandir"/>
                  <a:sym typeface="Agrandir"/>
                </a:rPr>
                <a:t>Partition two-digit numbers into different combinations of tens and ones. </a:t>
              </a:r>
            </a:p>
            <a:p>
              <a:pPr algn="ctr">
                <a:lnSpc>
                  <a:spcPts val="3900"/>
                </a:lnSpc>
              </a:pPr>
              <a:r>
                <a:rPr lang="en-US" sz="3000">
                  <a:solidFill>
                    <a:srgbClr val="1D4031"/>
                  </a:solidFill>
                  <a:latin typeface="Agrandir"/>
                  <a:ea typeface="Agrandir"/>
                  <a:cs typeface="Agrandir"/>
                  <a:sym typeface="Agrandir"/>
                </a:rPr>
                <a:t>This may include using apparatus.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142875"/>
              <a:ext cx="20085351" cy="92773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507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628197" y="3752270"/>
            <a:ext cx="5250128" cy="731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070"/>
              </a:lnSpc>
              <a:spcBef>
                <a:spcPct val="0"/>
              </a:spcBef>
            </a:pPr>
            <a:endParaRPr/>
          </a:p>
        </p:txBody>
      </p:sp>
      <p:grpSp>
        <p:nvGrpSpPr>
          <p:cNvPr id="12" name="Group 12"/>
          <p:cNvGrpSpPr/>
          <p:nvPr/>
        </p:nvGrpSpPr>
        <p:grpSpPr>
          <a:xfrm>
            <a:off x="1776832" y="4382479"/>
            <a:ext cx="3477430" cy="1194972"/>
            <a:chOff x="0" y="0"/>
            <a:chExt cx="4636574" cy="1593295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4636574" cy="1593295"/>
            </a:xfrm>
            <a:custGeom>
              <a:avLst/>
              <a:gdLst/>
              <a:ahLst/>
              <a:cxnLst/>
              <a:rect l="l" t="t" r="r" b="b"/>
              <a:pathLst>
                <a:path w="4636574" h="1593295">
                  <a:moveTo>
                    <a:pt x="0" y="0"/>
                  </a:moveTo>
                  <a:lnTo>
                    <a:pt x="4636574" y="0"/>
                  </a:lnTo>
                  <a:lnTo>
                    <a:pt x="4636574" y="1593295"/>
                  </a:lnTo>
                  <a:lnTo>
                    <a:pt x="0" y="159329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4" name="TextBox 14"/>
            <p:cNvSpPr txBox="1"/>
            <p:nvPr/>
          </p:nvSpPr>
          <p:spPr>
            <a:xfrm>
              <a:off x="559776" y="261343"/>
              <a:ext cx="3517022" cy="92773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5070"/>
                </a:lnSpc>
                <a:spcBef>
                  <a:spcPct val="0"/>
                </a:spcBef>
              </a:pPr>
              <a:r>
                <a:rPr lang="en-US" sz="3900" b="1">
                  <a:solidFill>
                    <a:srgbClr val="1D4031"/>
                  </a:solidFill>
                  <a:latin typeface="Agrandir Bold"/>
                  <a:ea typeface="Agrandir Bold"/>
                  <a:cs typeface="Agrandir Bold"/>
                  <a:sym typeface="Agrandir Bold"/>
                </a:rPr>
                <a:t>Reasoning</a:t>
              </a:r>
            </a:p>
          </p:txBody>
        </p:sp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8475" y="9670204"/>
            <a:ext cx="18403007" cy="616796"/>
          </a:xfrm>
          <a:custGeom>
            <a:avLst/>
            <a:gdLst/>
            <a:ahLst/>
            <a:cxnLst/>
            <a:rect l="l" t="t" r="r" b="b"/>
            <a:pathLst>
              <a:path w="18403007" h="616796">
                <a:moveTo>
                  <a:pt x="0" y="0"/>
                </a:moveTo>
                <a:lnTo>
                  <a:pt x="18403007" y="0"/>
                </a:lnTo>
                <a:lnTo>
                  <a:pt x="18403007" y="616796"/>
                </a:lnTo>
                <a:lnTo>
                  <a:pt x="0" y="616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172" r="-4627" b="-708599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13963465" y="-664843"/>
            <a:ext cx="4084874" cy="4114800"/>
          </a:xfrm>
          <a:custGeom>
            <a:avLst/>
            <a:gdLst/>
            <a:ahLst/>
            <a:cxnLst/>
            <a:rect l="l" t="t" r="r" b="b"/>
            <a:pathLst>
              <a:path w="4084874" h="4114800">
                <a:moveTo>
                  <a:pt x="0" y="4114800"/>
                </a:moveTo>
                <a:lnTo>
                  <a:pt x="4084874" y="4114800"/>
                </a:lnTo>
                <a:lnTo>
                  <a:pt x="40848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458143">
            <a:off x="1134995" y="8480313"/>
            <a:ext cx="4236531" cy="978254"/>
          </a:xfrm>
          <a:custGeom>
            <a:avLst/>
            <a:gdLst/>
            <a:ahLst/>
            <a:cxnLst/>
            <a:rect l="l" t="t" r="r" b="b"/>
            <a:pathLst>
              <a:path w="4236531" h="978254">
                <a:moveTo>
                  <a:pt x="0" y="0"/>
                </a:moveTo>
                <a:lnTo>
                  <a:pt x="4236531" y="0"/>
                </a:lnTo>
                <a:lnTo>
                  <a:pt x="4236531" y="978253"/>
                </a:lnTo>
                <a:lnTo>
                  <a:pt x="0" y="9782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03435" y="6342612"/>
            <a:ext cx="4474890" cy="1114654"/>
          </a:xfrm>
          <a:custGeom>
            <a:avLst/>
            <a:gdLst/>
            <a:ahLst/>
            <a:cxnLst/>
            <a:rect l="l" t="t" r="r" b="b"/>
            <a:pathLst>
              <a:path w="4474890" h="1114654">
                <a:moveTo>
                  <a:pt x="0" y="0"/>
                </a:moveTo>
                <a:lnTo>
                  <a:pt x="4474890" y="0"/>
                </a:lnTo>
                <a:lnTo>
                  <a:pt x="4474890" y="1114654"/>
                </a:lnTo>
                <a:lnTo>
                  <a:pt x="0" y="11146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628197" y="3752270"/>
            <a:ext cx="5250128" cy="731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070"/>
              </a:lnSpc>
              <a:spcBef>
                <a:spcPct val="0"/>
              </a:spcBef>
            </a:pPr>
            <a:endParaRPr/>
          </a:p>
        </p:txBody>
      </p:sp>
      <p:grpSp>
        <p:nvGrpSpPr>
          <p:cNvPr id="7" name="Group 7"/>
          <p:cNvGrpSpPr/>
          <p:nvPr/>
        </p:nvGrpSpPr>
        <p:grpSpPr>
          <a:xfrm>
            <a:off x="1028700" y="4519369"/>
            <a:ext cx="4498177" cy="1248263"/>
            <a:chOff x="0" y="0"/>
            <a:chExt cx="5997569" cy="166435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997569" cy="1664350"/>
            </a:xfrm>
            <a:custGeom>
              <a:avLst/>
              <a:gdLst/>
              <a:ahLst/>
              <a:cxnLst/>
              <a:rect l="l" t="t" r="r" b="b"/>
              <a:pathLst>
                <a:path w="5997569" h="1664350">
                  <a:moveTo>
                    <a:pt x="0" y="0"/>
                  </a:moveTo>
                  <a:lnTo>
                    <a:pt x="5997569" y="0"/>
                  </a:lnTo>
                  <a:lnTo>
                    <a:pt x="5997569" y="1664350"/>
                  </a:lnTo>
                  <a:lnTo>
                    <a:pt x="0" y="16643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t="-11915" b="-11915"/>
              </a:stretch>
            </a:blipFill>
          </p:spPr>
        </p:sp>
        <p:sp>
          <p:nvSpPr>
            <p:cNvPr id="9" name="TextBox 9"/>
            <p:cNvSpPr txBox="1"/>
            <p:nvPr/>
          </p:nvSpPr>
          <p:spPr>
            <a:xfrm>
              <a:off x="724089" y="399045"/>
              <a:ext cx="4549391" cy="74243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972"/>
                </a:lnSpc>
                <a:spcBef>
                  <a:spcPct val="0"/>
                </a:spcBef>
              </a:pPr>
              <a:r>
                <a:rPr lang="en-US" sz="3055" b="1">
                  <a:solidFill>
                    <a:srgbClr val="1D4031"/>
                  </a:solidFill>
                  <a:latin typeface="Agrandir Bold"/>
                  <a:ea typeface="Agrandir Bold"/>
                  <a:cs typeface="Agrandir Bold"/>
                  <a:sym typeface="Agrandir Bold"/>
                </a:rPr>
                <a:t>Problem Solving</a:t>
              </a:r>
            </a:p>
          </p:txBody>
        </p:sp>
      </p:grpSp>
      <p:sp>
        <p:nvSpPr>
          <p:cNvPr id="10" name="Freeform 10"/>
          <p:cNvSpPr/>
          <p:nvPr/>
        </p:nvSpPr>
        <p:spPr>
          <a:xfrm>
            <a:off x="6417133" y="4343234"/>
            <a:ext cx="10060016" cy="3587169"/>
          </a:xfrm>
          <a:custGeom>
            <a:avLst/>
            <a:gdLst/>
            <a:ahLst/>
            <a:cxnLst/>
            <a:rect l="l" t="t" r="r" b="b"/>
            <a:pathLst>
              <a:path w="10060016" h="3587169">
                <a:moveTo>
                  <a:pt x="0" y="0"/>
                </a:moveTo>
                <a:lnTo>
                  <a:pt x="10060017" y="0"/>
                </a:lnTo>
                <a:lnTo>
                  <a:pt x="10060017" y="3587169"/>
                </a:lnTo>
                <a:lnTo>
                  <a:pt x="0" y="358716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889270" y="409575"/>
            <a:ext cx="13535283" cy="1419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0500"/>
              </a:lnSpc>
              <a:spcBef>
                <a:spcPct val="0"/>
              </a:spcBef>
            </a:pPr>
            <a:r>
              <a:rPr lang="en-US" sz="1050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PLACE VALUE</a:t>
            </a:r>
          </a:p>
        </p:txBody>
      </p:sp>
      <p:grpSp>
        <p:nvGrpSpPr>
          <p:cNvPr id="12" name="Group 12"/>
          <p:cNvGrpSpPr/>
          <p:nvPr/>
        </p:nvGrpSpPr>
        <p:grpSpPr>
          <a:xfrm>
            <a:off x="-219590" y="1392557"/>
            <a:ext cx="15064013" cy="1772769"/>
            <a:chOff x="0" y="0"/>
            <a:chExt cx="20085351" cy="2363692"/>
          </a:xfrm>
        </p:grpSpPr>
        <p:sp>
          <p:nvSpPr>
            <p:cNvPr id="13" name="TextBox 13"/>
            <p:cNvSpPr txBox="1"/>
            <p:nvPr/>
          </p:nvSpPr>
          <p:spPr>
            <a:xfrm>
              <a:off x="398306" y="979392"/>
              <a:ext cx="19288738" cy="13843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900"/>
                </a:lnSpc>
              </a:pPr>
              <a:r>
                <a:rPr lang="en-US" sz="3000" dirty="0">
                  <a:solidFill>
                    <a:srgbClr val="1D4031"/>
                  </a:solidFill>
                  <a:latin typeface="Agrandir"/>
                  <a:ea typeface="Agrandir"/>
                  <a:cs typeface="Agrandir"/>
                  <a:sym typeface="Agrandir"/>
                </a:rPr>
                <a:t>Partition two-digit numbers into different combinations of tens and ones. </a:t>
              </a:r>
            </a:p>
            <a:p>
              <a:pPr algn="ctr">
                <a:lnSpc>
                  <a:spcPts val="3900"/>
                </a:lnSpc>
              </a:pPr>
              <a:r>
                <a:rPr lang="en-US" sz="3000" dirty="0">
                  <a:solidFill>
                    <a:srgbClr val="1D4031"/>
                  </a:solidFill>
                  <a:latin typeface="Agrandir"/>
                  <a:ea typeface="Agrandir"/>
                  <a:cs typeface="Agrandir"/>
                  <a:sym typeface="Agrandir"/>
                </a:rPr>
                <a:t>This may include using apparatus.</a:t>
              </a: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142875"/>
              <a:ext cx="20085351" cy="92773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5070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8475" y="9670204"/>
            <a:ext cx="18403007" cy="616796"/>
          </a:xfrm>
          <a:custGeom>
            <a:avLst/>
            <a:gdLst/>
            <a:ahLst/>
            <a:cxnLst/>
            <a:rect l="l" t="t" r="r" b="b"/>
            <a:pathLst>
              <a:path w="18403007" h="616796">
                <a:moveTo>
                  <a:pt x="0" y="0"/>
                </a:moveTo>
                <a:lnTo>
                  <a:pt x="18403007" y="0"/>
                </a:lnTo>
                <a:lnTo>
                  <a:pt x="18403007" y="616796"/>
                </a:lnTo>
                <a:lnTo>
                  <a:pt x="0" y="616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172" r="-4627" b="-708599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13963465" y="-664843"/>
            <a:ext cx="4084874" cy="4114800"/>
          </a:xfrm>
          <a:custGeom>
            <a:avLst/>
            <a:gdLst/>
            <a:ahLst/>
            <a:cxnLst/>
            <a:rect l="l" t="t" r="r" b="b"/>
            <a:pathLst>
              <a:path w="4084874" h="4114800">
                <a:moveTo>
                  <a:pt x="0" y="4114800"/>
                </a:moveTo>
                <a:lnTo>
                  <a:pt x="4084874" y="4114800"/>
                </a:lnTo>
                <a:lnTo>
                  <a:pt x="40848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458143">
            <a:off x="13441273" y="8480313"/>
            <a:ext cx="4236531" cy="978254"/>
          </a:xfrm>
          <a:custGeom>
            <a:avLst/>
            <a:gdLst/>
            <a:ahLst/>
            <a:cxnLst/>
            <a:rect l="l" t="t" r="r" b="b"/>
            <a:pathLst>
              <a:path w="4236531" h="978254">
                <a:moveTo>
                  <a:pt x="0" y="0"/>
                </a:moveTo>
                <a:lnTo>
                  <a:pt x="4236531" y="0"/>
                </a:lnTo>
                <a:lnTo>
                  <a:pt x="4236531" y="978253"/>
                </a:lnTo>
                <a:lnTo>
                  <a:pt x="0" y="9782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03435" y="6342612"/>
            <a:ext cx="4474890" cy="1114654"/>
          </a:xfrm>
          <a:custGeom>
            <a:avLst/>
            <a:gdLst/>
            <a:ahLst/>
            <a:cxnLst/>
            <a:rect l="l" t="t" r="r" b="b"/>
            <a:pathLst>
              <a:path w="4474890" h="1114654">
                <a:moveTo>
                  <a:pt x="0" y="0"/>
                </a:moveTo>
                <a:lnTo>
                  <a:pt x="4474890" y="0"/>
                </a:lnTo>
                <a:lnTo>
                  <a:pt x="4474890" y="1114654"/>
                </a:lnTo>
                <a:lnTo>
                  <a:pt x="0" y="111465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889270" y="3449957"/>
            <a:ext cx="12538409" cy="5673630"/>
          </a:xfrm>
          <a:custGeom>
            <a:avLst/>
            <a:gdLst/>
            <a:ahLst/>
            <a:cxnLst/>
            <a:rect l="l" t="t" r="r" b="b"/>
            <a:pathLst>
              <a:path w="12538409" h="5673630">
                <a:moveTo>
                  <a:pt x="0" y="0"/>
                </a:moveTo>
                <a:lnTo>
                  <a:pt x="12538410" y="0"/>
                </a:lnTo>
                <a:lnTo>
                  <a:pt x="12538410" y="5673630"/>
                </a:lnTo>
                <a:lnTo>
                  <a:pt x="0" y="567363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889270" y="409575"/>
            <a:ext cx="13535283" cy="1419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0500"/>
              </a:lnSpc>
              <a:spcBef>
                <a:spcPct val="0"/>
              </a:spcBef>
            </a:pPr>
            <a:r>
              <a:rPr lang="en-US" sz="1050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PLACE VALUE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-219590" y="1198492"/>
            <a:ext cx="15064013" cy="1772769"/>
            <a:chOff x="0" y="0"/>
            <a:chExt cx="20085351" cy="2363692"/>
          </a:xfrm>
        </p:grpSpPr>
        <p:sp>
          <p:nvSpPr>
            <p:cNvPr id="9" name="TextBox 9"/>
            <p:cNvSpPr txBox="1"/>
            <p:nvPr/>
          </p:nvSpPr>
          <p:spPr>
            <a:xfrm>
              <a:off x="398306" y="979392"/>
              <a:ext cx="19288738" cy="13843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900"/>
                </a:lnSpc>
              </a:pPr>
              <a:r>
                <a:rPr lang="en-US" sz="3000">
                  <a:solidFill>
                    <a:srgbClr val="1D4031"/>
                  </a:solidFill>
                  <a:latin typeface="Agrandir"/>
                  <a:ea typeface="Agrandir"/>
                  <a:cs typeface="Agrandir"/>
                  <a:sym typeface="Agrandir"/>
                </a:rPr>
                <a:t>Partition two-digit numbers into different combinations of tens and ones. </a:t>
              </a:r>
            </a:p>
            <a:p>
              <a:pPr algn="ctr">
                <a:lnSpc>
                  <a:spcPts val="3900"/>
                </a:lnSpc>
              </a:pPr>
              <a:r>
                <a:rPr lang="en-US" sz="3000">
                  <a:solidFill>
                    <a:srgbClr val="1D4031"/>
                  </a:solidFill>
                  <a:latin typeface="Agrandir"/>
                  <a:ea typeface="Agrandir"/>
                  <a:cs typeface="Agrandir"/>
                  <a:sym typeface="Agrandir"/>
                </a:rPr>
                <a:t>This may include using apparatus.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142875"/>
              <a:ext cx="20085351" cy="92773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507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628197" y="3752270"/>
            <a:ext cx="5250128" cy="731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070"/>
              </a:lnSpc>
              <a:spcBef>
                <a:spcPct val="0"/>
              </a:spcBef>
            </a:pPr>
            <a:endParaRPr/>
          </a:p>
        </p:txBody>
      </p:sp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8475" y="9670204"/>
            <a:ext cx="18403007" cy="616796"/>
          </a:xfrm>
          <a:custGeom>
            <a:avLst/>
            <a:gdLst/>
            <a:ahLst/>
            <a:cxnLst/>
            <a:rect l="l" t="t" r="r" b="b"/>
            <a:pathLst>
              <a:path w="18403007" h="616796">
                <a:moveTo>
                  <a:pt x="0" y="0"/>
                </a:moveTo>
                <a:lnTo>
                  <a:pt x="18403007" y="0"/>
                </a:lnTo>
                <a:lnTo>
                  <a:pt x="18403007" y="616796"/>
                </a:lnTo>
                <a:lnTo>
                  <a:pt x="0" y="616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172" r="-4627" b="-708599"/>
            </a:stretch>
          </a:blipFill>
        </p:spPr>
      </p:sp>
      <p:sp>
        <p:nvSpPr>
          <p:cNvPr id="4" name="Freeform 4"/>
          <p:cNvSpPr/>
          <p:nvPr/>
        </p:nvSpPr>
        <p:spPr>
          <a:xfrm rot="203927">
            <a:off x="12863499" y="687081"/>
            <a:ext cx="4236531" cy="978254"/>
          </a:xfrm>
          <a:custGeom>
            <a:avLst/>
            <a:gdLst/>
            <a:ahLst/>
            <a:cxnLst/>
            <a:rect l="l" t="t" r="r" b="b"/>
            <a:pathLst>
              <a:path w="4236531" h="978254">
                <a:moveTo>
                  <a:pt x="0" y="0"/>
                </a:moveTo>
                <a:lnTo>
                  <a:pt x="4236531" y="0"/>
                </a:lnTo>
                <a:lnTo>
                  <a:pt x="4236531" y="978253"/>
                </a:lnTo>
                <a:lnTo>
                  <a:pt x="0" y="97825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03435" y="6342612"/>
            <a:ext cx="4474890" cy="1114654"/>
          </a:xfrm>
          <a:custGeom>
            <a:avLst/>
            <a:gdLst/>
            <a:ahLst/>
            <a:cxnLst/>
            <a:rect l="l" t="t" r="r" b="b"/>
            <a:pathLst>
              <a:path w="4474890" h="1114654">
                <a:moveTo>
                  <a:pt x="0" y="0"/>
                </a:moveTo>
                <a:lnTo>
                  <a:pt x="4474890" y="0"/>
                </a:lnTo>
                <a:lnTo>
                  <a:pt x="4474890" y="1114654"/>
                </a:lnTo>
                <a:lnTo>
                  <a:pt x="0" y="111465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889270" y="409575"/>
            <a:ext cx="13535283" cy="13465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0500"/>
              </a:lnSpc>
              <a:spcBef>
                <a:spcPct val="0"/>
              </a:spcBef>
            </a:pPr>
            <a:r>
              <a:rPr lang="en-US" sz="10500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PLACE VALUE AT HOME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-219590" y="1091336"/>
            <a:ext cx="15064013" cy="6958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070"/>
              </a:lnSpc>
              <a:spcBef>
                <a:spcPct val="0"/>
              </a:spcBef>
            </a:pPr>
            <a:endParaRPr/>
          </a:p>
        </p:txBody>
      </p:sp>
      <p:sp>
        <p:nvSpPr>
          <p:cNvPr id="11" name="TextBox 11"/>
          <p:cNvSpPr txBox="1"/>
          <p:nvPr/>
        </p:nvSpPr>
        <p:spPr>
          <a:xfrm>
            <a:off x="628197" y="3752270"/>
            <a:ext cx="5250128" cy="731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070"/>
              </a:lnSpc>
              <a:spcBef>
                <a:spcPct val="0"/>
              </a:spcBef>
            </a:pPr>
            <a:endParaRPr/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B8030ED7-D268-4382-A47E-04D3E49034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49A95F49-A20E-4737-9A71-C090AF8B7F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6A1C34C-105F-4648-BF29-B33D1DF0D0A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9270" y="2098518"/>
            <a:ext cx="6887536" cy="6649378"/>
          </a:xfrm>
          <a:prstGeom prst="rect">
            <a:avLst/>
          </a:prstGeom>
        </p:spPr>
      </p:pic>
      <p:sp>
        <p:nvSpPr>
          <p:cNvPr id="17" name="Rectangle 4">
            <a:extLst>
              <a:ext uri="{FF2B5EF4-FFF2-40B4-BE49-F238E27FC236}">
                <a16:creationId xmlns:a16="http://schemas.microsoft.com/office/drawing/2014/main" id="{E369D924-17B3-4308-9A6F-5118ABFA45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12607" y="1845551"/>
            <a:ext cx="8871958" cy="6986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grandir" panose="020B0604020202020204" charset="0"/>
              </a:rPr>
              <a:t>Close your eyes choose a number. How many tens how many ones?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grandir" panose="020B060402020202020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grandir" panose="020B0604020202020204" charset="0"/>
              </a:rPr>
              <a:t>Can they do this using objects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grandir" panose="020B0604020202020204" charset="0"/>
              </a:rPr>
              <a:t>eg.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grandir" panose="020B0604020202020204" charset="0"/>
              </a:rPr>
              <a:t> 10ps and 1ps?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grandir" panose="020B060402020202020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grandir" panose="020B0604020202020204" charset="0"/>
              </a:rPr>
              <a:t>Can they find their own representations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grandir" panose="020B0604020202020204" charset="0"/>
              </a:rPr>
              <a:t>eg.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grandir" panose="020B0604020202020204" charset="0"/>
              </a:rPr>
              <a:t> a pencil represents 10. A bead represents ones. Can they partition into different combinations?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grandir" panose="020B060402020202020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grandir" panose="020B0604020202020204" charset="0"/>
              </a:rPr>
              <a:t>Plot the ages of all the adults in your family on the number square, How many tens how many ones?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grandir" panose="020B060402020202020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grandir" panose="020B0604020202020204" charset="0"/>
              </a:rPr>
              <a:t>Point out the efficiency of counting in 10s and ones as opposed to just ones. Can they group large quantities eg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grandir" panose="020B0604020202020204" charset="0"/>
              </a:rPr>
              <a:t>lego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grandir" panose="020B0604020202020204" charset="0"/>
              </a:rPr>
              <a:t> into tens and ones. How many ways can they partition these groups? 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grandir" panose="020B0604020202020204" charset="0"/>
            </a:endParaRPr>
          </a:p>
        </p:txBody>
      </p:sp>
      <p:pic>
        <p:nvPicPr>
          <p:cNvPr id="18" name="Picture 2" descr="Image result for sorting lego into groups of 10">
            <a:extLst>
              <a:ext uri="{FF2B5EF4-FFF2-40B4-BE49-F238E27FC236}">
                <a16:creationId xmlns:a16="http://schemas.microsoft.com/office/drawing/2014/main" id="{7550A3D2-C7DE-46E3-9266-AB6D5E941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921251" y="8781965"/>
            <a:ext cx="2246184" cy="1377288"/>
          </a:xfrm>
          <a:prstGeom prst="rect">
            <a:avLst/>
          </a:prstGeom>
          <a:noFill/>
          <a:ln w="412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92285573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912196" y="-63705"/>
            <a:ext cx="8499139" cy="10414410"/>
          </a:xfrm>
          <a:custGeom>
            <a:avLst/>
            <a:gdLst/>
            <a:ahLst/>
            <a:cxnLst/>
            <a:rect l="l" t="t" r="r" b="b"/>
            <a:pathLst>
              <a:path w="8499139" h="10414410">
                <a:moveTo>
                  <a:pt x="0" y="0"/>
                </a:moveTo>
                <a:lnTo>
                  <a:pt x="8499139" y="0"/>
                </a:lnTo>
                <a:lnTo>
                  <a:pt x="8499139" y="10414410"/>
                </a:lnTo>
                <a:lnTo>
                  <a:pt x="0" y="104144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2253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68475" y="9670204"/>
            <a:ext cx="18403007" cy="616796"/>
          </a:xfrm>
          <a:custGeom>
            <a:avLst/>
            <a:gdLst/>
            <a:ahLst/>
            <a:cxnLst/>
            <a:rect l="l" t="t" r="r" b="b"/>
            <a:pathLst>
              <a:path w="18403007" h="616796">
                <a:moveTo>
                  <a:pt x="0" y="0"/>
                </a:moveTo>
                <a:lnTo>
                  <a:pt x="18403007" y="0"/>
                </a:lnTo>
                <a:lnTo>
                  <a:pt x="18403007" y="616796"/>
                </a:lnTo>
                <a:lnTo>
                  <a:pt x="0" y="61679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4172" r="-4627" b="-708599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363918" y="409575"/>
            <a:ext cx="16047417" cy="1419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0500"/>
              </a:lnSpc>
              <a:spcBef>
                <a:spcPct val="0"/>
              </a:spcBef>
            </a:pPr>
            <a:r>
              <a:rPr lang="en-US" sz="1050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ADDITION              SUBTRACTION 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-291893" y="6546864"/>
            <a:ext cx="18288000" cy="2007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68"/>
              </a:lnSpc>
              <a:spcBef>
                <a:spcPct val="0"/>
              </a:spcBef>
            </a:pPr>
            <a:r>
              <a:rPr lang="en-US" sz="3898" b="1" dirty="0">
                <a:solidFill>
                  <a:srgbClr val="1D4031"/>
                </a:solidFill>
                <a:latin typeface="Agrandir Bold"/>
                <a:ea typeface="Agrandir Bold"/>
                <a:cs typeface="Agrandir Bold"/>
                <a:sym typeface="Agrandir Bold"/>
              </a:rPr>
              <a:t>Add and subtract any 2 two-digit numbers using an efficient strategy, explaining their method verbally, in pictures or using apparatus </a:t>
            </a:r>
          </a:p>
          <a:p>
            <a:pPr algn="ctr">
              <a:lnSpc>
                <a:spcPts val="5068"/>
              </a:lnSpc>
              <a:spcBef>
                <a:spcPct val="0"/>
              </a:spcBef>
            </a:pPr>
            <a:r>
              <a:rPr lang="en-US" sz="3898" b="1" dirty="0">
                <a:solidFill>
                  <a:srgbClr val="1D4031"/>
                </a:solidFill>
                <a:latin typeface="Agrandir Bold"/>
                <a:ea typeface="Agrandir Bold"/>
                <a:cs typeface="Agrandir Bold"/>
                <a:sym typeface="Agrandir Bold"/>
              </a:rPr>
              <a:t>for example: 48 + 35, 72 – 17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20DEA88-EB16-4A39-8870-36ABD4BD372E}"/>
              </a:ext>
            </a:extLst>
          </p:cNvPr>
          <p:cNvSpPr txBox="1"/>
          <p:nvPr/>
        </p:nvSpPr>
        <p:spPr>
          <a:xfrm>
            <a:off x="838200" y="2243201"/>
            <a:ext cx="16027815" cy="33333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070"/>
              </a:lnSpc>
              <a:spcBef>
                <a:spcPct val="0"/>
              </a:spcBef>
            </a:pPr>
            <a:r>
              <a:rPr lang="en-US" sz="3900" b="1" dirty="0">
                <a:solidFill>
                  <a:srgbClr val="1D4031"/>
                </a:solidFill>
                <a:latin typeface="Agrandir Bold"/>
                <a:ea typeface="Agrandir Bold"/>
                <a:cs typeface="Agrandir Bold"/>
                <a:sym typeface="Agrandir Bold"/>
              </a:rPr>
              <a:t>Recall all number bonds to and within 10 and use these to reason with and calculate bonds to and within 20, </a:t>
            </a:r>
            <a:r>
              <a:rPr lang="en-US" sz="3900" b="1" dirty="0" err="1">
                <a:solidFill>
                  <a:srgbClr val="1D4031"/>
                </a:solidFill>
                <a:latin typeface="Agrandir Bold"/>
                <a:ea typeface="Agrandir Bold"/>
                <a:cs typeface="Agrandir Bold"/>
                <a:sym typeface="Agrandir Bold"/>
              </a:rPr>
              <a:t>recognising</a:t>
            </a:r>
            <a:r>
              <a:rPr lang="en-US" sz="3900" b="1" dirty="0">
                <a:solidFill>
                  <a:srgbClr val="1D4031"/>
                </a:solidFill>
                <a:latin typeface="Agrandir Bold"/>
                <a:ea typeface="Agrandir Bold"/>
                <a:cs typeface="Agrandir Bold"/>
                <a:sym typeface="Agrandir Bold"/>
              </a:rPr>
              <a:t> other associated additive relationships – for example:</a:t>
            </a:r>
          </a:p>
          <a:p>
            <a:pPr algn="ctr">
              <a:lnSpc>
                <a:spcPts val="5070"/>
              </a:lnSpc>
              <a:spcBef>
                <a:spcPct val="0"/>
              </a:spcBef>
            </a:pPr>
            <a:r>
              <a:rPr lang="en-US" sz="3900" b="1" dirty="0">
                <a:solidFill>
                  <a:srgbClr val="1D4031"/>
                </a:solidFill>
                <a:latin typeface="Agrandir Bold"/>
                <a:ea typeface="Agrandir Bold"/>
                <a:cs typeface="Agrandir Bold"/>
                <a:sym typeface="Agrandir Bold"/>
              </a:rPr>
              <a:t> If 7 + 3 = 10, then 17 + 3 = 20; if 7 – 3 = 4, then 17 – 3 = 14; leading to if 14 + 3 = 17, then 3 + 14 = 17, 17 – 14 = 3 and 17 – 3 = 14</a:t>
            </a:r>
          </a:p>
        </p:txBody>
      </p:sp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91995" y="1689459"/>
            <a:ext cx="6931728" cy="8362794"/>
          </a:xfrm>
          <a:custGeom>
            <a:avLst/>
            <a:gdLst/>
            <a:ahLst/>
            <a:cxnLst/>
            <a:rect l="l" t="t" r="r" b="b"/>
            <a:pathLst>
              <a:path w="6931728" h="8362794">
                <a:moveTo>
                  <a:pt x="0" y="0"/>
                </a:moveTo>
                <a:lnTo>
                  <a:pt x="6931728" y="0"/>
                </a:lnTo>
                <a:lnTo>
                  <a:pt x="6931728" y="8362794"/>
                </a:lnTo>
                <a:lnTo>
                  <a:pt x="0" y="836279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912196" y="-63705"/>
            <a:ext cx="8499139" cy="10414410"/>
          </a:xfrm>
          <a:custGeom>
            <a:avLst/>
            <a:gdLst/>
            <a:ahLst/>
            <a:cxnLst/>
            <a:rect l="l" t="t" r="r" b="b"/>
            <a:pathLst>
              <a:path w="8499139" h="10414410">
                <a:moveTo>
                  <a:pt x="0" y="0"/>
                </a:moveTo>
                <a:lnTo>
                  <a:pt x="8499139" y="0"/>
                </a:lnTo>
                <a:lnTo>
                  <a:pt x="8499139" y="10414410"/>
                </a:lnTo>
                <a:lnTo>
                  <a:pt x="0" y="1041441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r="-22534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0587968" y="2640069"/>
            <a:ext cx="7147596" cy="3672678"/>
          </a:xfrm>
          <a:custGeom>
            <a:avLst/>
            <a:gdLst/>
            <a:ahLst/>
            <a:cxnLst/>
            <a:rect l="l" t="t" r="r" b="b"/>
            <a:pathLst>
              <a:path w="7147596" h="3672678">
                <a:moveTo>
                  <a:pt x="0" y="0"/>
                </a:moveTo>
                <a:lnTo>
                  <a:pt x="7147596" y="0"/>
                </a:lnTo>
                <a:lnTo>
                  <a:pt x="7147596" y="3672677"/>
                </a:lnTo>
                <a:lnTo>
                  <a:pt x="0" y="367267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0587968" y="6499602"/>
            <a:ext cx="7147596" cy="3552651"/>
          </a:xfrm>
          <a:custGeom>
            <a:avLst/>
            <a:gdLst/>
            <a:ahLst/>
            <a:cxnLst/>
            <a:rect l="l" t="t" r="r" b="b"/>
            <a:pathLst>
              <a:path w="7147596" h="3552651">
                <a:moveTo>
                  <a:pt x="0" y="0"/>
                </a:moveTo>
                <a:lnTo>
                  <a:pt x="7147596" y="0"/>
                </a:lnTo>
                <a:lnTo>
                  <a:pt x="7147596" y="3552651"/>
                </a:lnTo>
                <a:lnTo>
                  <a:pt x="0" y="355265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2015897" y="1466881"/>
            <a:ext cx="4291738" cy="982688"/>
          </a:xfrm>
          <a:custGeom>
            <a:avLst/>
            <a:gdLst/>
            <a:ahLst/>
            <a:cxnLst/>
            <a:rect l="l" t="t" r="r" b="b"/>
            <a:pathLst>
              <a:path w="4291738" h="982688">
                <a:moveTo>
                  <a:pt x="0" y="0"/>
                </a:moveTo>
                <a:lnTo>
                  <a:pt x="4291738" y="0"/>
                </a:lnTo>
                <a:lnTo>
                  <a:pt x="4291738" y="982688"/>
                </a:lnTo>
                <a:lnTo>
                  <a:pt x="0" y="98268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-1042500" y="349609"/>
            <a:ext cx="9291930" cy="1339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999"/>
              </a:lnSpc>
              <a:spcBef>
                <a:spcPct val="0"/>
              </a:spcBef>
            </a:pPr>
            <a:r>
              <a:rPr lang="en-US" sz="9999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ADDITION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714923" y="180975"/>
            <a:ext cx="9291930" cy="1339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999"/>
              </a:lnSpc>
              <a:spcBef>
                <a:spcPct val="0"/>
              </a:spcBef>
            </a:pPr>
            <a:r>
              <a:rPr lang="en-US" sz="9999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SUBTRACTION</a:t>
            </a:r>
          </a:p>
        </p:txBody>
      </p:sp>
    </p:spTree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912196" y="-63705"/>
            <a:ext cx="8499139" cy="10414410"/>
          </a:xfrm>
          <a:custGeom>
            <a:avLst/>
            <a:gdLst/>
            <a:ahLst/>
            <a:cxnLst/>
            <a:rect l="l" t="t" r="r" b="b"/>
            <a:pathLst>
              <a:path w="8499139" h="10414410">
                <a:moveTo>
                  <a:pt x="0" y="0"/>
                </a:moveTo>
                <a:lnTo>
                  <a:pt x="8499139" y="0"/>
                </a:lnTo>
                <a:lnTo>
                  <a:pt x="8499139" y="10414410"/>
                </a:lnTo>
                <a:lnTo>
                  <a:pt x="0" y="1041441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2253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805281" y="3777488"/>
            <a:ext cx="8356485" cy="6217385"/>
          </a:xfrm>
          <a:custGeom>
            <a:avLst/>
            <a:gdLst/>
            <a:ahLst/>
            <a:cxnLst/>
            <a:rect l="l" t="t" r="r" b="b"/>
            <a:pathLst>
              <a:path w="8356485" h="6217385">
                <a:moveTo>
                  <a:pt x="0" y="0"/>
                </a:moveTo>
                <a:lnTo>
                  <a:pt x="8356485" y="0"/>
                </a:lnTo>
                <a:lnTo>
                  <a:pt x="8356485" y="6217385"/>
                </a:lnTo>
                <a:lnTo>
                  <a:pt x="0" y="621738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-327018" y="349609"/>
            <a:ext cx="9291930" cy="1339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999"/>
              </a:lnSpc>
              <a:spcBef>
                <a:spcPct val="0"/>
              </a:spcBef>
            </a:pPr>
            <a:r>
              <a:rPr lang="en-US" sz="9999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ADDITION 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9714923" y="180975"/>
            <a:ext cx="9291930" cy="1339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999"/>
              </a:lnSpc>
              <a:spcBef>
                <a:spcPct val="0"/>
              </a:spcBef>
            </a:pPr>
            <a:r>
              <a:rPr lang="en-US" sz="9999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SUBTRACTION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3051942" y="1978728"/>
            <a:ext cx="13192149" cy="15796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67"/>
              </a:lnSpc>
              <a:spcBef>
                <a:spcPct val="0"/>
              </a:spcBef>
            </a:pPr>
            <a:r>
              <a:rPr lang="en-US" sz="4067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NC: RECOGNISE THE INVERSE RELATIONSHIPS BETWEEN ADDITION AND SUBTRACTION AND USE THIS TO CHECK CALCULATIONS AND WORK OUT MISSING NUMBER PROBLEMS </a:t>
            </a:r>
          </a:p>
        </p:txBody>
      </p: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292091" y="0"/>
            <a:ext cx="9318367" cy="10287000"/>
          </a:xfrm>
          <a:custGeom>
            <a:avLst/>
            <a:gdLst/>
            <a:ahLst/>
            <a:cxnLst/>
            <a:rect l="l" t="t" r="r" b="b"/>
            <a:pathLst>
              <a:path w="9318367" h="11418250">
                <a:moveTo>
                  <a:pt x="0" y="0"/>
                </a:moveTo>
                <a:lnTo>
                  <a:pt x="9318367" y="0"/>
                </a:lnTo>
                <a:lnTo>
                  <a:pt x="9318367" y="11418250"/>
                </a:lnTo>
                <a:lnTo>
                  <a:pt x="0" y="1141825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22534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-327018" y="349609"/>
            <a:ext cx="9291930" cy="1339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999"/>
              </a:lnSpc>
              <a:spcBef>
                <a:spcPct val="0"/>
              </a:spcBef>
            </a:pPr>
            <a:r>
              <a:rPr lang="en-US" sz="9999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ADDITION 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9714923" y="180975"/>
            <a:ext cx="9291930" cy="1339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999"/>
              </a:lnSpc>
              <a:spcBef>
                <a:spcPct val="0"/>
              </a:spcBef>
            </a:pPr>
            <a:r>
              <a:rPr lang="en-US" sz="9999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SUBTRACTION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62183" y="2864694"/>
            <a:ext cx="17059815" cy="62096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99"/>
              </a:lnSpc>
              <a:spcBef>
                <a:spcPct val="0"/>
              </a:spcBef>
            </a:pPr>
            <a:r>
              <a:rPr lang="en-US" sz="4099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THERE ARE FOUR ADDITION CALCULATIONS HIDDEN BELOW.</a:t>
            </a:r>
          </a:p>
          <a:p>
            <a:pPr algn="ctr">
              <a:lnSpc>
                <a:spcPts val="4099"/>
              </a:lnSpc>
              <a:spcBef>
                <a:spcPct val="0"/>
              </a:spcBef>
            </a:pPr>
            <a:r>
              <a:rPr lang="en-US" sz="4099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YOUR CHALLENGE IS TO PUT THEM IN ORDER, FROM EASIEST TO HARDEST. TRY TO DO THIS WITHOUT ACTUALLY CALCULATING EACH ANSWER IF YOU CAN.</a:t>
            </a:r>
          </a:p>
          <a:p>
            <a:pPr algn="ctr">
              <a:lnSpc>
                <a:spcPts val="4099"/>
              </a:lnSpc>
              <a:spcBef>
                <a:spcPct val="0"/>
              </a:spcBef>
            </a:pPr>
            <a:endParaRPr lang="en-US" sz="4099" dirty="0">
              <a:solidFill>
                <a:srgbClr val="1D4031"/>
              </a:solidFill>
              <a:latin typeface="Londrina Solid"/>
              <a:ea typeface="Londrina Solid"/>
              <a:cs typeface="Londrina Solid"/>
              <a:sym typeface="Londrina Solid"/>
            </a:endParaRPr>
          </a:p>
          <a:p>
            <a:pPr algn="ctr">
              <a:lnSpc>
                <a:spcPts val="4099"/>
              </a:lnSpc>
              <a:spcBef>
                <a:spcPct val="0"/>
              </a:spcBef>
            </a:pPr>
            <a:endParaRPr lang="en-US" sz="4099" dirty="0">
              <a:solidFill>
                <a:srgbClr val="1D4031"/>
              </a:solidFill>
              <a:latin typeface="Londrina Solid"/>
              <a:ea typeface="Londrina Solid"/>
              <a:cs typeface="Londrina Solid"/>
              <a:sym typeface="Londrina Solid"/>
            </a:endParaRPr>
          </a:p>
          <a:p>
            <a:pPr algn="ctr">
              <a:lnSpc>
                <a:spcPts val="4099"/>
              </a:lnSpc>
              <a:spcBef>
                <a:spcPct val="0"/>
              </a:spcBef>
            </a:pPr>
            <a:r>
              <a:rPr lang="en-US" sz="4099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42 + 47</a:t>
            </a:r>
          </a:p>
          <a:p>
            <a:pPr algn="ctr">
              <a:lnSpc>
                <a:spcPts val="4099"/>
              </a:lnSpc>
              <a:spcBef>
                <a:spcPct val="0"/>
              </a:spcBef>
            </a:pPr>
            <a:r>
              <a:rPr lang="en-US" sz="4099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42 + 18</a:t>
            </a:r>
          </a:p>
          <a:p>
            <a:pPr algn="ctr">
              <a:lnSpc>
                <a:spcPts val="4099"/>
              </a:lnSpc>
              <a:spcBef>
                <a:spcPct val="0"/>
              </a:spcBef>
            </a:pPr>
            <a:r>
              <a:rPr lang="en-US" sz="4099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42 + 39</a:t>
            </a:r>
          </a:p>
          <a:p>
            <a:pPr algn="ctr">
              <a:lnSpc>
                <a:spcPts val="4099"/>
              </a:lnSpc>
              <a:spcBef>
                <a:spcPct val="0"/>
              </a:spcBef>
            </a:pPr>
            <a:r>
              <a:rPr lang="en-US" sz="4099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42 + 3</a:t>
            </a:r>
          </a:p>
          <a:p>
            <a:pPr algn="ctr">
              <a:lnSpc>
                <a:spcPts val="4099"/>
              </a:lnSpc>
              <a:spcBef>
                <a:spcPct val="0"/>
              </a:spcBef>
            </a:pPr>
            <a:endParaRPr lang="en-US" sz="4099" dirty="0">
              <a:solidFill>
                <a:srgbClr val="1D4031"/>
              </a:solidFill>
              <a:latin typeface="Londrina Solid"/>
              <a:ea typeface="Londrina Solid"/>
              <a:cs typeface="Londrina Solid"/>
              <a:sym typeface="Londrina Solid"/>
            </a:endParaRPr>
          </a:p>
          <a:p>
            <a:pPr algn="ctr">
              <a:lnSpc>
                <a:spcPts val="4099"/>
              </a:lnSpc>
              <a:spcBef>
                <a:spcPct val="0"/>
              </a:spcBef>
            </a:pPr>
            <a:r>
              <a:rPr lang="en-US" sz="4099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HOW DID YOU DECIDE THE ORDER?</a:t>
            </a:r>
          </a:p>
          <a:p>
            <a:pPr algn="ctr">
              <a:lnSpc>
                <a:spcPts val="4099"/>
              </a:lnSpc>
              <a:spcBef>
                <a:spcPct val="0"/>
              </a:spcBef>
            </a:pPr>
            <a:r>
              <a:rPr lang="en-US" sz="4099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WE WOULD LOVE TO HEAR THE REASONS FOR YOUR FINAL ORDER.</a:t>
            </a:r>
          </a:p>
        </p:txBody>
      </p:sp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292091" y="0"/>
            <a:ext cx="9318367" cy="10287000"/>
          </a:xfrm>
          <a:custGeom>
            <a:avLst/>
            <a:gdLst/>
            <a:ahLst/>
            <a:cxnLst/>
            <a:rect l="l" t="t" r="r" b="b"/>
            <a:pathLst>
              <a:path w="9318367" h="11418250">
                <a:moveTo>
                  <a:pt x="0" y="0"/>
                </a:moveTo>
                <a:lnTo>
                  <a:pt x="9318367" y="0"/>
                </a:lnTo>
                <a:lnTo>
                  <a:pt x="9318367" y="11418250"/>
                </a:lnTo>
                <a:lnTo>
                  <a:pt x="0" y="1141825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22534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929391" y="317800"/>
            <a:ext cx="12725400" cy="12824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9999"/>
              </a:lnSpc>
              <a:spcBef>
                <a:spcPct val="0"/>
              </a:spcBef>
            </a:pPr>
            <a:r>
              <a:rPr lang="en-US" sz="9999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NUMBER BONDS AT HOME  </a:t>
            </a:r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E6980D6D-D14E-4679-A70A-D4E2F1CD46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DD4ACA2-D2CE-4614-B0F4-7BD4173711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589" b="94479" l="1974" r="96272">
                        <a14:foregroundMark x1="5702" y1="84049" x2="5702" y2="84049"/>
                        <a14:foregroundMark x1="3947" y1="84663" x2="3947" y2="84663"/>
                        <a14:foregroundMark x1="2193" y1="85276" x2="2193" y2="85276"/>
                        <a14:foregroundMark x1="1974" y1="92025" x2="1974" y2="92025"/>
                        <a14:foregroundMark x1="14474" y1="87117" x2="14474" y2="87117"/>
                        <a14:foregroundMark x1="21053" y1="78528" x2="21053" y2="78528"/>
                        <a14:foregroundMark x1="32456" y1="68098" x2="32456" y2="68098"/>
                        <a14:foregroundMark x1="42763" y1="61963" x2="42763" y2="61963"/>
                        <a14:foregroundMark x1="39254" y1="54601" x2="39254" y2="54601"/>
                        <a14:foregroundMark x1="38377" y1="69325" x2="38377" y2="69325"/>
                        <a14:foregroundMark x1="13158" y1="91411" x2="13158" y2="91411"/>
                        <a14:foregroundMark x1="39474" y1="82209" x2="39474" y2="82209"/>
                        <a14:foregroundMark x1="49342" y1="70552" x2="49342" y2="70552"/>
                        <a14:foregroundMark x1="50439" y1="47853" x2="50439" y2="47853"/>
                        <a14:foregroundMark x1="47149" y1="49693" x2="47149" y2="49693"/>
                        <a14:foregroundMark x1="49561" y1="87730" x2="49561" y2="87730"/>
                        <a14:foregroundMark x1="61184" y1="66258" x2="61184" y2="66258"/>
                        <a14:foregroundMark x1="60088" y1="56442" x2="60088" y2="56442"/>
                        <a14:foregroundMark x1="58553" y1="47239" x2="58553" y2="47239"/>
                        <a14:foregroundMark x1="57456" y1="39877" x2="57456" y2="39877"/>
                        <a14:foregroundMark x1="57675" y1="77301" x2="57675" y2="77301"/>
                        <a14:foregroundMark x1="65789" y1="57055" x2="65789" y2="57055"/>
                        <a14:foregroundMark x1="66886" y1="38037" x2="66886" y2="38037"/>
                        <a14:foregroundMark x1="66667" y1="30675" x2="66667" y2="30675"/>
                        <a14:foregroundMark x1="75219" y1="92638" x2="75219" y2="92638"/>
                        <a14:foregroundMark x1="95614" y1="47853" x2="95614" y2="47853"/>
                        <a14:foregroundMark x1="96053" y1="46012" x2="96053" y2="46012"/>
                        <a14:foregroundMark x1="96053" y1="22699" x2="96053" y2="22699"/>
                        <a14:foregroundMark x1="96491" y1="9202" x2="96491" y2="9202"/>
                        <a14:foregroundMark x1="33333" y1="94479" x2="33333" y2="94479"/>
                        <a14:foregroundMark x1="21491" y1="93865" x2="21491" y2="93865"/>
                        <a14:foregroundMark x1="12500" y1="93865" x2="12500" y2="93865"/>
                        <a14:foregroundMark x1="11842" y1="78528" x2="11842" y2="78528"/>
                        <a14:foregroundMark x1="20175" y1="85890" x2="20175" y2="85890"/>
                        <a14:foregroundMark x1="7675" y1="92025" x2="7675" y2="9202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98310" y="629607"/>
            <a:ext cx="17053831" cy="609599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9EDBD48-1B57-4D1E-B1EC-D43D49F853F7}"/>
              </a:ext>
            </a:extLst>
          </p:cNvPr>
          <p:cNvSpPr txBox="1"/>
          <p:nvPr/>
        </p:nvSpPr>
        <p:spPr>
          <a:xfrm>
            <a:off x="1752600" y="6899971"/>
            <a:ext cx="14098307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effectLst/>
                <a:latin typeface="Agrandir" panose="020B0604020202020204" charset="0"/>
              </a:rPr>
              <a:t>Can your child fluently recite all number bonds to a given number within 10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dirty="0">
              <a:latin typeface="Agrandir" panose="020B060402020202020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effectLst/>
                <a:latin typeface="Agrandir" panose="020B0604020202020204" charset="0"/>
              </a:rPr>
              <a:t>Can they recognise the pattern, (eg as one part goes up, the other part goes down) and use this to reason?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dirty="0">
              <a:latin typeface="Agrandir" panose="020B060402020202020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effectLst/>
                <a:latin typeface="Agrandir" panose="020B0604020202020204" charset="0"/>
              </a:rPr>
              <a:t>Can they use their knowledge of number bonds within 10 and relate to number bonds within 20 </a:t>
            </a:r>
            <a:endParaRPr lang="en-US" sz="2800" dirty="0">
              <a:latin typeface="Agrandir" panose="020B0604020202020204" charset="0"/>
            </a:endParaRP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944379921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296400" y="-1"/>
            <a:ext cx="9318367" cy="10287000"/>
          </a:xfrm>
          <a:custGeom>
            <a:avLst/>
            <a:gdLst/>
            <a:ahLst/>
            <a:cxnLst/>
            <a:rect l="l" t="t" r="r" b="b"/>
            <a:pathLst>
              <a:path w="9318367" h="11418250">
                <a:moveTo>
                  <a:pt x="0" y="0"/>
                </a:moveTo>
                <a:lnTo>
                  <a:pt x="9318367" y="0"/>
                </a:lnTo>
                <a:lnTo>
                  <a:pt x="9318367" y="11418250"/>
                </a:lnTo>
                <a:lnTo>
                  <a:pt x="0" y="1141825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r="-22534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457200" y="309195"/>
            <a:ext cx="17830800" cy="12824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9999"/>
              </a:lnSpc>
              <a:spcBef>
                <a:spcPct val="0"/>
              </a:spcBef>
            </a:pPr>
            <a:r>
              <a:rPr lang="en-US" sz="9999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ADDITION AND SUBTRACTION AT HOME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3AD349-9D7B-4F42-B8B3-1C76F396E887}"/>
              </a:ext>
            </a:extLst>
          </p:cNvPr>
          <p:cNvSpPr txBox="1"/>
          <p:nvPr/>
        </p:nvSpPr>
        <p:spPr>
          <a:xfrm>
            <a:off x="457200" y="1867174"/>
            <a:ext cx="14159752" cy="24314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effectLst/>
                <a:latin typeface="Agrandir" panose="020B0604020202020204" charset="0"/>
              </a:rPr>
              <a:t>Money questions</a:t>
            </a:r>
            <a:endParaRPr lang="en-US" sz="2800" dirty="0">
              <a:latin typeface="Agrandir" panose="020B0604020202020204" charset="0"/>
            </a:endParaRPr>
          </a:p>
          <a:p>
            <a:r>
              <a:rPr lang="en-US" sz="2800" b="0" i="1" dirty="0">
                <a:effectLst/>
                <a:latin typeface="Agrandir" panose="020B0604020202020204" charset="0"/>
              </a:rPr>
              <a:t>Alice bought a monster using only silver coins. It cost her 45p.How many different ways could she pay for it?</a:t>
            </a:r>
            <a:r>
              <a:rPr lang="en-US" sz="2800" b="0" i="0" dirty="0">
                <a:effectLst/>
                <a:latin typeface="Agrandir" panose="020B0604020202020204" charset="0"/>
              </a:rPr>
              <a:t> </a:t>
            </a:r>
          </a:p>
          <a:p>
            <a:endParaRPr lang="en-US" sz="4000" dirty="0">
              <a:effectLst/>
              <a:latin typeface="Agrandir" panose="020B060402020202020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effectLst/>
                <a:latin typeface="Agrandir" panose="020B0604020202020204" charset="0"/>
              </a:rPr>
              <a:t>Pretend shops </a:t>
            </a:r>
            <a:endParaRPr lang="en-US" sz="2800" dirty="0">
              <a:latin typeface="Agrandir" panose="020B0604020202020204" charset="0"/>
            </a:endParaRP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D00E8858-6993-417C-9A53-D5AC17DD82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E73DD46-CC7D-4521-B370-9FCBAFC4D24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6329" b="73465"/>
          <a:stretch/>
        </p:blipFill>
        <p:spPr>
          <a:xfrm>
            <a:off x="3587102" y="3424517"/>
            <a:ext cx="7016828" cy="199016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566A74F-07AB-430C-8F87-D76F3D9B2FB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44569"/>
          <a:stretch/>
        </p:blipFill>
        <p:spPr>
          <a:xfrm>
            <a:off x="10255820" y="3424518"/>
            <a:ext cx="6781800" cy="199016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DA918EB-3A3F-462D-B760-6032E2A9509B}"/>
              </a:ext>
            </a:extLst>
          </p:cNvPr>
          <p:cNvSpPr txBox="1"/>
          <p:nvPr/>
        </p:nvSpPr>
        <p:spPr>
          <a:xfrm>
            <a:off x="228600" y="5726782"/>
            <a:ext cx="18745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0" i="0" dirty="0">
                <a:effectLst/>
                <a:latin typeface="Agrandir" panose="020B0604020202020204" charset="0"/>
              </a:rPr>
              <a:t>Questions which allow children to be the teacher. 23 + 15 = 30. Is this correct? Explain/show how you know!</a:t>
            </a:r>
            <a:endParaRPr lang="en-GB" sz="2800" dirty="0">
              <a:latin typeface="Agrandir" panose="020B060402020202020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6D93D7D-09D6-4FB0-B22B-77C3CB2E53F8}"/>
              </a:ext>
            </a:extLst>
          </p:cNvPr>
          <p:cNvSpPr txBox="1"/>
          <p:nvPr/>
        </p:nvSpPr>
        <p:spPr>
          <a:xfrm>
            <a:off x="228600" y="6562102"/>
            <a:ext cx="18059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Agrandir" panose="020B0604020202020204" charset="0"/>
              </a:rPr>
              <a:t>Select a number on the 100 square each. What is the difference? How can we check/ show this? </a:t>
            </a:r>
            <a:endParaRPr lang="en-GB" sz="2800" dirty="0">
              <a:latin typeface="Agrandir" panose="020B060402020202020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CDD8492-47A2-4D00-B167-29E6EABDF6D3}"/>
              </a:ext>
            </a:extLst>
          </p:cNvPr>
          <p:cNvSpPr txBox="1"/>
          <p:nvPr/>
        </p:nvSpPr>
        <p:spPr>
          <a:xfrm>
            <a:off x="228599" y="7318378"/>
            <a:ext cx="183861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Agrandir" panose="020B0604020202020204" charset="0"/>
              </a:rPr>
              <a:t>Representations of part whole models and how addition is linked to subtraction. Missing number problems </a:t>
            </a:r>
            <a:endParaRPr lang="en-GB" sz="2800" dirty="0">
              <a:latin typeface="Agrandir" panose="020B0604020202020204" charset="0"/>
            </a:endParaRPr>
          </a:p>
        </p:txBody>
      </p:sp>
      <p:sp>
        <p:nvSpPr>
          <p:cNvPr id="18" name="Freeform 3">
            <a:extLst>
              <a:ext uri="{FF2B5EF4-FFF2-40B4-BE49-F238E27FC236}">
                <a16:creationId xmlns:a16="http://schemas.microsoft.com/office/drawing/2014/main" id="{2EDFAC81-D9C4-4C95-913C-742CEECB36D9}"/>
              </a:ext>
            </a:extLst>
          </p:cNvPr>
          <p:cNvSpPr/>
          <p:nvPr/>
        </p:nvSpPr>
        <p:spPr>
          <a:xfrm>
            <a:off x="11582400" y="7693863"/>
            <a:ext cx="2502470" cy="2516392"/>
          </a:xfrm>
          <a:custGeom>
            <a:avLst/>
            <a:gdLst/>
            <a:ahLst/>
            <a:cxnLst/>
            <a:rect l="l" t="t" r="r" b="b"/>
            <a:pathLst>
              <a:path w="8356485" h="6217385">
                <a:moveTo>
                  <a:pt x="0" y="0"/>
                </a:moveTo>
                <a:lnTo>
                  <a:pt x="8356485" y="0"/>
                </a:lnTo>
                <a:lnTo>
                  <a:pt x="8356485" y="6217385"/>
                </a:lnTo>
                <a:lnTo>
                  <a:pt x="0" y="621738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780618037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070881" y="562891"/>
            <a:ext cx="14665875" cy="9369074"/>
          </a:xfrm>
          <a:custGeom>
            <a:avLst/>
            <a:gdLst/>
            <a:ahLst/>
            <a:cxnLst/>
            <a:rect l="l" t="t" r="r" b="b"/>
            <a:pathLst>
              <a:path w="14665875" h="9369074">
                <a:moveTo>
                  <a:pt x="0" y="0"/>
                </a:moveTo>
                <a:lnTo>
                  <a:pt x="14665876" y="0"/>
                </a:lnTo>
                <a:lnTo>
                  <a:pt x="14665876" y="9369073"/>
                </a:lnTo>
                <a:lnTo>
                  <a:pt x="0" y="9369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619" t="-7892" r="-5070" b="-7577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14249658" y="-219655"/>
            <a:ext cx="4084874" cy="4114800"/>
          </a:xfrm>
          <a:custGeom>
            <a:avLst/>
            <a:gdLst/>
            <a:ahLst/>
            <a:cxnLst/>
            <a:rect l="l" t="t" r="r" b="b"/>
            <a:pathLst>
              <a:path w="4084874" h="4114800">
                <a:moveTo>
                  <a:pt x="0" y="4114800"/>
                </a:moveTo>
                <a:lnTo>
                  <a:pt x="4084874" y="4114800"/>
                </a:lnTo>
                <a:lnTo>
                  <a:pt x="40848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7731697">
            <a:off x="13352969" y="8367127"/>
            <a:ext cx="4236531" cy="978254"/>
          </a:xfrm>
          <a:custGeom>
            <a:avLst/>
            <a:gdLst/>
            <a:ahLst/>
            <a:cxnLst/>
            <a:rect l="l" t="t" r="r" b="b"/>
            <a:pathLst>
              <a:path w="4236531" h="978254">
                <a:moveTo>
                  <a:pt x="0" y="0"/>
                </a:moveTo>
                <a:lnTo>
                  <a:pt x="4236531" y="0"/>
                </a:lnTo>
                <a:lnTo>
                  <a:pt x="4236531" y="978253"/>
                </a:lnTo>
                <a:lnTo>
                  <a:pt x="0" y="9782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2439526">
            <a:off x="16044830" y="3491086"/>
            <a:ext cx="4983068" cy="6228835"/>
          </a:xfrm>
          <a:custGeom>
            <a:avLst/>
            <a:gdLst/>
            <a:ahLst/>
            <a:cxnLst/>
            <a:rect l="l" t="t" r="r" b="b"/>
            <a:pathLst>
              <a:path w="4983068" h="6228835">
                <a:moveTo>
                  <a:pt x="0" y="0"/>
                </a:moveTo>
                <a:lnTo>
                  <a:pt x="4983067" y="0"/>
                </a:lnTo>
                <a:lnTo>
                  <a:pt x="4983067" y="6228835"/>
                </a:lnTo>
                <a:lnTo>
                  <a:pt x="0" y="622883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6709" y="4452122"/>
            <a:ext cx="3128166" cy="7150094"/>
          </a:xfrm>
          <a:custGeom>
            <a:avLst/>
            <a:gdLst/>
            <a:ahLst/>
            <a:cxnLst/>
            <a:rect l="l" t="t" r="r" b="b"/>
            <a:pathLst>
              <a:path w="3128166" h="7150094">
                <a:moveTo>
                  <a:pt x="0" y="0"/>
                </a:moveTo>
                <a:lnTo>
                  <a:pt x="3128166" y="0"/>
                </a:lnTo>
                <a:lnTo>
                  <a:pt x="3128166" y="7150095"/>
                </a:lnTo>
                <a:lnTo>
                  <a:pt x="0" y="715009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489678">
            <a:off x="2692227" y="3296880"/>
            <a:ext cx="1205295" cy="1196530"/>
          </a:xfrm>
          <a:custGeom>
            <a:avLst/>
            <a:gdLst/>
            <a:ahLst/>
            <a:cxnLst/>
            <a:rect l="l" t="t" r="r" b="b"/>
            <a:pathLst>
              <a:path w="1205295" h="1196530">
                <a:moveTo>
                  <a:pt x="0" y="0"/>
                </a:moveTo>
                <a:lnTo>
                  <a:pt x="1205296" y="0"/>
                </a:lnTo>
                <a:lnTo>
                  <a:pt x="1205296" y="1196530"/>
                </a:lnTo>
                <a:lnTo>
                  <a:pt x="0" y="119653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8" name="Freeform 8"/>
          <p:cNvSpPr/>
          <p:nvPr/>
        </p:nvSpPr>
        <p:spPr>
          <a:xfrm rot="1370420">
            <a:off x="2511054" y="1018307"/>
            <a:ext cx="979226" cy="1331664"/>
          </a:xfrm>
          <a:custGeom>
            <a:avLst/>
            <a:gdLst/>
            <a:ahLst/>
            <a:cxnLst/>
            <a:rect l="l" t="t" r="r" b="b"/>
            <a:pathLst>
              <a:path w="979226" h="1331664">
                <a:moveTo>
                  <a:pt x="0" y="0"/>
                </a:moveTo>
                <a:lnTo>
                  <a:pt x="979227" y="0"/>
                </a:lnTo>
                <a:lnTo>
                  <a:pt x="979227" y="1331663"/>
                </a:lnTo>
                <a:lnTo>
                  <a:pt x="0" y="1331663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9" name="Freeform 9"/>
          <p:cNvSpPr/>
          <p:nvPr/>
        </p:nvSpPr>
        <p:spPr>
          <a:xfrm>
            <a:off x="4344609" y="174415"/>
            <a:ext cx="1391163" cy="1384517"/>
          </a:xfrm>
          <a:custGeom>
            <a:avLst/>
            <a:gdLst/>
            <a:ahLst/>
            <a:cxnLst/>
            <a:rect l="l" t="t" r="r" b="b"/>
            <a:pathLst>
              <a:path w="1391163" h="1384517">
                <a:moveTo>
                  <a:pt x="0" y="0"/>
                </a:moveTo>
                <a:lnTo>
                  <a:pt x="1391163" y="0"/>
                </a:lnTo>
                <a:lnTo>
                  <a:pt x="1391163" y="1384517"/>
                </a:lnTo>
                <a:lnTo>
                  <a:pt x="0" y="1384517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0" name="Freeform 10"/>
          <p:cNvSpPr/>
          <p:nvPr/>
        </p:nvSpPr>
        <p:spPr>
          <a:xfrm rot="-787012">
            <a:off x="673939" y="2417014"/>
            <a:ext cx="1107141" cy="1078960"/>
          </a:xfrm>
          <a:custGeom>
            <a:avLst/>
            <a:gdLst/>
            <a:ahLst/>
            <a:cxnLst/>
            <a:rect l="l" t="t" r="r" b="b"/>
            <a:pathLst>
              <a:path w="1107141" h="1078960">
                <a:moveTo>
                  <a:pt x="0" y="0"/>
                </a:moveTo>
                <a:lnTo>
                  <a:pt x="1107141" y="0"/>
                </a:lnTo>
                <a:lnTo>
                  <a:pt x="1107141" y="1078959"/>
                </a:lnTo>
                <a:lnTo>
                  <a:pt x="0" y="1078959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1" name="TextBox 11"/>
          <p:cNvSpPr txBox="1"/>
          <p:nvPr/>
        </p:nvSpPr>
        <p:spPr>
          <a:xfrm>
            <a:off x="3710343" y="6137689"/>
            <a:ext cx="10424149" cy="2054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RECALL AND USE MULTIPLICATION AND DIVISION FACTS FOR THE 2, 5 AND 10 MULTIPLICATION TABLES TO SOLVE SIMPLE PROBLEMS, DEMONSTRATING AN UNDERSTANDING OF COMMUTATIVITY AS NECESSARY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710343" y="2529098"/>
            <a:ext cx="11907637" cy="2752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00"/>
              </a:lnSpc>
            </a:pPr>
            <a:r>
              <a:rPr lang="en-US" sz="1050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MULTIPLICATION</a:t>
            </a:r>
          </a:p>
          <a:p>
            <a:pPr marL="0" lvl="0" indent="0" algn="ctr">
              <a:lnSpc>
                <a:spcPts val="10500"/>
              </a:lnSpc>
              <a:spcBef>
                <a:spcPct val="0"/>
              </a:spcBef>
            </a:pPr>
            <a:r>
              <a:rPr lang="en-US" sz="1050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&amp; DIVISION</a:t>
            </a:r>
          </a:p>
        </p:txBody>
      </p:sp>
    </p:spTree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098125" y="562891"/>
            <a:ext cx="14665875" cy="9369074"/>
          </a:xfrm>
          <a:custGeom>
            <a:avLst/>
            <a:gdLst/>
            <a:ahLst/>
            <a:cxnLst/>
            <a:rect l="l" t="t" r="r" b="b"/>
            <a:pathLst>
              <a:path w="14665875" h="9369074">
                <a:moveTo>
                  <a:pt x="0" y="0"/>
                </a:moveTo>
                <a:lnTo>
                  <a:pt x="14665876" y="0"/>
                </a:lnTo>
                <a:lnTo>
                  <a:pt x="14665876" y="9369073"/>
                </a:lnTo>
                <a:lnTo>
                  <a:pt x="0" y="9369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619" t="-7892" r="-5070" b="-7577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14249658" y="-219655"/>
            <a:ext cx="4084874" cy="4114800"/>
          </a:xfrm>
          <a:custGeom>
            <a:avLst/>
            <a:gdLst/>
            <a:ahLst/>
            <a:cxnLst/>
            <a:rect l="l" t="t" r="r" b="b"/>
            <a:pathLst>
              <a:path w="4084874" h="4114800">
                <a:moveTo>
                  <a:pt x="0" y="4114800"/>
                </a:moveTo>
                <a:lnTo>
                  <a:pt x="4084874" y="4114800"/>
                </a:lnTo>
                <a:lnTo>
                  <a:pt x="40848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7731697">
            <a:off x="13352969" y="8367127"/>
            <a:ext cx="4236531" cy="978254"/>
          </a:xfrm>
          <a:custGeom>
            <a:avLst/>
            <a:gdLst/>
            <a:ahLst/>
            <a:cxnLst/>
            <a:rect l="l" t="t" r="r" b="b"/>
            <a:pathLst>
              <a:path w="4236531" h="978254">
                <a:moveTo>
                  <a:pt x="0" y="0"/>
                </a:moveTo>
                <a:lnTo>
                  <a:pt x="4236531" y="0"/>
                </a:lnTo>
                <a:lnTo>
                  <a:pt x="4236531" y="978253"/>
                </a:lnTo>
                <a:lnTo>
                  <a:pt x="0" y="9782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2439526">
            <a:off x="16044830" y="3491086"/>
            <a:ext cx="4983068" cy="6228835"/>
          </a:xfrm>
          <a:custGeom>
            <a:avLst/>
            <a:gdLst/>
            <a:ahLst/>
            <a:cxnLst/>
            <a:rect l="l" t="t" r="r" b="b"/>
            <a:pathLst>
              <a:path w="4983068" h="6228835">
                <a:moveTo>
                  <a:pt x="0" y="0"/>
                </a:moveTo>
                <a:lnTo>
                  <a:pt x="4983067" y="0"/>
                </a:lnTo>
                <a:lnTo>
                  <a:pt x="4983067" y="6228835"/>
                </a:lnTo>
                <a:lnTo>
                  <a:pt x="0" y="622883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6709" y="4452122"/>
            <a:ext cx="3128166" cy="7150094"/>
          </a:xfrm>
          <a:custGeom>
            <a:avLst/>
            <a:gdLst/>
            <a:ahLst/>
            <a:cxnLst/>
            <a:rect l="l" t="t" r="r" b="b"/>
            <a:pathLst>
              <a:path w="3128166" h="7150094">
                <a:moveTo>
                  <a:pt x="0" y="0"/>
                </a:moveTo>
                <a:lnTo>
                  <a:pt x="3128166" y="0"/>
                </a:lnTo>
                <a:lnTo>
                  <a:pt x="3128166" y="7150095"/>
                </a:lnTo>
                <a:lnTo>
                  <a:pt x="0" y="715009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5298238" y="4035218"/>
            <a:ext cx="7691525" cy="5223082"/>
          </a:xfrm>
          <a:custGeom>
            <a:avLst/>
            <a:gdLst/>
            <a:ahLst/>
            <a:cxnLst/>
            <a:rect l="l" t="t" r="r" b="b"/>
            <a:pathLst>
              <a:path w="7691525" h="5223082">
                <a:moveTo>
                  <a:pt x="0" y="0"/>
                </a:moveTo>
                <a:lnTo>
                  <a:pt x="7691524" y="0"/>
                </a:lnTo>
                <a:lnTo>
                  <a:pt x="7691524" y="5223082"/>
                </a:lnTo>
                <a:lnTo>
                  <a:pt x="0" y="522308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841470" y="1144765"/>
            <a:ext cx="10636530" cy="26066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999"/>
              </a:lnSpc>
              <a:spcBef>
                <a:spcPct val="0"/>
              </a:spcBef>
            </a:pPr>
            <a:r>
              <a:rPr lang="en-US" sz="9999" dirty="0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3 X 5 = 15</a:t>
            </a:r>
          </a:p>
          <a:p>
            <a:pPr algn="ctr">
              <a:lnSpc>
                <a:spcPts val="9999"/>
              </a:lnSpc>
              <a:spcBef>
                <a:spcPct val="0"/>
              </a:spcBef>
            </a:pPr>
            <a:r>
              <a:rPr lang="en-US" sz="9999" dirty="0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I HAVE 3 GROUPS OF 5</a:t>
            </a:r>
          </a:p>
        </p:txBody>
      </p:sp>
    </p:spTree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070881" y="562891"/>
            <a:ext cx="14665875" cy="9369074"/>
          </a:xfrm>
          <a:custGeom>
            <a:avLst/>
            <a:gdLst/>
            <a:ahLst/>
            <a:cxnLst/>
            <a:rect l="l" t="t" r="r" b="b"/>
            <a:pathLst>
              <a:path w="14665875" h="9369074">
                <a:moveTo>
                  <a:pt x="0" y="0"/>
                </a:moveTo>
                <a:lnTo>
                  <a:pt x="14665876" y="0"/>
                </a:lnTo>
                <a:lnTo>
                  <a:pt x="14665876" y="9369073"/>
                </a:lnTo>
                <a:lnTo>
                  <a:pt x="0" y="9369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619" t="-7892" r="-5070" b="-7577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14249658" y="-219655"/>
            <a:ext cx="4084874" cy="4114800"/>
          </a:xfrm>
          <a:custGeom>
            <a:avLst/>
            <a:gdLst/>
            <a:ahLst/>
            <a:cxnLst/>
            <a:rect l="l" t="t" r="r" b="b"/>
            <a:pathLst>
              <a:path w="4084874" h="4114800">
                <a:moveTo>
                  <a:pt x="0" y="4114800"/>
                </a:moveTo>
                <a:lnTo>
                  <a:pt x="4084874" y="4114800"/>
                </a:lnTo>
                <a:lnTo>
                  <a:pt x="40848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7731697">
            <a:off x="13352969" y="8367127"/>
            <a:ext cx="4236531" cy="978254"/>
          </a:xfrm>
          <a:custGeom>
            <a:avLst/>
            <a:gdLst/>
            <a:ahLst/>
            <a:cxnLst/>
            <a:rect l="l" t="t" r="r" b="b"/>
            <a:pathLst>
              <a:path w="4236531" h="978254">
                <a:moveTo>
                  <a:pt x="0" y="0"/>
                </a:moveTo>
                <a:lnTo>
                  <a:pt x="4236531" y="0"/>
                </a:lnTo>
                <a:lnTo>
                  <a:pt x="4236531" y="978253"/>
                </a:lnTo>
                <a:lnTo>
                  <a:pt x="0" y="9782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2439526">
            <a:off x="16044830" y="3491086"/>
            <a:ext cx="4983068" cy="6228835"/>
          </a:xfrm>
          <a:custGeom>
            <a:avLst/>
            <a:gdLst/>
            <a:ahLst/>
            <a:cxnLst/>
            <a:rect l="l" t="t" r="r" b="b"/>
            <a:pathLst>
              <a:path w="4983068" h="6228835">
                <a:moveTo>
                  <a:pt x="0" y="0"/>
                </a:moveTo>
                <a:lnTo>
                  <a:pt x="4983067" y="0"/>
                </a:lnTo>
                <a:lnTo>
                  <a:pt x="4983067" y="6228835"/>
                </a:lnTo>
                <a:lnTo>
                  <a:pt x="0" y="622883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6709" y="4452122"/>
            <a:ext cx="3128166" cy="7150094"/>
          </a:xfrm>
          <a:custGeom>
            <a:avLst/>
            <a:gdLst/>
            <a:ahLst/>
            <a:cxnLst/>
            <a:rect l="l" t="t" r="r" b="b"/>
            <a:pathLst>
              <a:path w="3128166" h="7150094">
                <a:moveTo>
                  <a:pt x="0" y="0"/>
                </a:moveTo>
                <a:lnTo>
                  <a:pt x="3128166" y="0"/>
                </a:lnTo>
                <a:lnTo>
                  <a:pt x="3128166" y="7150095"/>
                </a:lnTo>
                <a:lnTo>
                  <a:pt x="0" y="715009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568311" y="4452122"/>
            <a:ext cx="10681347" cy="3128356"/>
          </a:xfrm>
          <a:custGeom>
            <a:avLst/>
            <a:gdLst/>
            <a:ahLst/>
            <a:cxnLst/>
            <a:rect l="l" t="t" r="r" b="b"/>
            <a:pathLst>
              <a:path w="10681347" h="3128356">
                <a:moveTo>
                  <a:pt x="0" y="0"/>
                </a:moveTo>
                <a:lnTo>
                  <a:pt x="10681347" y="0"/>
                </a:lnTo>
                <a:lnTo>
                  <a:pt x="10681347" y="3128356"/>
                </a:lnTo>
                <a:lnTo>
                  <a:pt x="0" y="3128356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765270" y="1144765"/>
            <a:ext cx="10851800" cy="26066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999"/>
              </a:lnSpc>
              <a:spcBef>
                <a:spcPct val="0"/>
              </a:spcBef>
            </a:pPr>
            <a:r>
              <a:rPr lang="en-US" sz="9999" dirty="0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5 X 3 = 15</a:t>
            </a:r>
          </a:p>
          <a:p>
            <a:pPr algn="ctr">
              <a:lnSpc>
                <a:spcPts val="9999"/>
              </a:lnSpc>
              <a:spcBef>
                <a:spcPct val="0"/>
              </a:spcBef>
            </a:pPr>
            <a:r>
              <a:rPr lang="en-US" sz="9999" dirty="0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I HAVE 5 GROUPS OF 3</a:t>
            </a:r>
          </a:p>
        </p:txBody>
      </p:sp>
    </p:spTree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070881" y="562891"/>
            <a:ext cx="14665875" cy="9369074"/>
          </a:xfrm>
          <a:custGeom>
            <a:avLst/>
            <a:gdLst/>
            <a:ahLst/>
            <a:cxnLst/>
            <a:rect l="l" t="t" r="r" b="b"/>
            <a:pathLst>
              <a:path w="14665875" h="9369074">
                <a:moveTo>
                  <a:pt x="0" y="0"/>
                </a:moveTo>
                <a:lnTo>
                  <a:pt x="14665876" y="0"/>
                </a:lnTo>
                <a:lnTo>
                  <a:pt x="14665876" y="9369073"/>
                </a:lnTo>
                <a:lnTo>
                  <a:pt x="0" y="9369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619" t="-7892" r="-5070" b="-7577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14249658" y="-219655"/>
            <a:ext cx="4084874" cy="4114800"/>
          </a:xfrm>
          <a:custGeom>
            <a:avLst/>
            <a:gdLst/>
            <a:ahLst/>
            <a:cxnLst/>
            <a:rect l="l" t="t" r="r" b="b"/>
            <a:pathLst>
              <a:path w="4084874" h="4114800">
                <a:moveTo>
                  <a:pt x="0" y="4114800"/>
                </a:moveTo>
                <a:lnTo>
                  <a:pt x="4084874" y="4114800"/>
                </a:lnTo>
                <a:lnTo>
                  <a:pt x="40848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7731697">
            <a:off x="13352969" y="8367127"/>
            <a:ext cx="4236531" cy="978254"/>
          </a:xfrm>
          <a:custGeom>
            <a:avLst/>
            <a:gdLst/>
            <a:ahLst/>
            <a:cxnLst/>
            <a:rect l="l" t="t" r="r" b="b"/>
            <a:pathLst>
              <a:path w="4236531" h="978254">
                <a:moveTo>
                  <a:pt x="0" y="0"/>
                </a:moveTo>
                <a:lnTo>
                  <a:pt x="4236531" y="0"/>
                </a:lnTo>
                <a:lnTo>
                  <a:pt x="4236531" y="978253"/>
                </a:lnTo>
                <a:lnTo>
                  <a:pt x="0" y="9782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2439526">
            <a:off x="16044830" y="3491086"/>
            <a:ext cx="4983068" cy="6228835"/>
          </a:xfrm>
          <a:custGeom>
            <a:avLst/>
            <a:gdLst/>
            <a:ahLst/>
            <a:cxnLst/>
            <a:rect l="l" t="t" r="r" b="b"/>
            <a:pathLst>
              <a:path w="4983068" h="6228835">
                <a:moveTo>
                  <a:pt x="0" y="0"/>
                </a:moveTo>
                <a:lnTo>
                  <a:pt x="4983067" y="0"/>
                </a:lnTo>
                <a:lnTo>
                  <a:pt x="4983067" y="6228835"/>
                </a:lnTo>
                <a:lnTo>
                  <a:pt x="0" y="622883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6709" y="4452122"/>
            <a:ext cx="3128166" cy="7150094"/>
          </a:xfrm>
          <a:custGeom>
            <a:avLst/>
            <a:gdLst/>
            <a:ahLst/>
            <a:cxnLst/>
            <a:rect l="l" t="t" r="r" b="b"/>
            <a:pathLst>
              <a:path w="3128166" h="7150094">
                <a:moveTo>
                  <a:pt x="0" y="0"/>
                </a:moveTo>
                <a:lnTo>
                  <a:pt x="3128166" y="0"/>
                </a:lnTo>
                <a:lnTo>
                  <a:pt x="3128166" y="7150095"/>
                </a:lnTo>
                <a:lnTo>
                  <a:pt x="0" y="715009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5298238" y="4035218"/>
            <a:ext cx="7691525" cy="5223082"/>
          </a:xfrm>
          <a:custGeom>
            <a:avLst/>
            <a:gdLst/>
            <a:ahLst/>
            <a:cxnLst/>
            <a:rect l="l" t="t" r="r" b="b"/>
            <a:pathLst>
              <a:path w="7691525" h="5223082">
                <a:moveTo>
                  <a:pt x="0" y="0"/>
                </a:moveTo>
                <a:lnTo>
                  <a:pt x="7691524" y="0"/>
                </a:lnTo>
                <a:lnTo>
                  <a:pt x="7691524" y="5223082"/>
                </a:lnTo>
                <a:lnTo>
                  <a:pt x="0" y="522308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677163" y="1144765"/>
            <a:ext cx="10352484" cy="20618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 15 ÷ 3 = 5</a:t>
            </a:r>
          </a:p>
          <a:p>
            <a:pPr algn="ctr">
              <a:lnSpc>
                <a:spcPts val="6100"/>
              </a:lnSpc>
              <a:spcBef>
                <a:spcPct val="0"/>
              </a:spcBef>
            </a:pPr>
            <a:r>
              <a:rPr lang="en-US" sz="6100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15 SPLIT INTO 3 GROUPS = 5 IN EACH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97548" y="384352"/>
            <a:ext cx="4286250" cy="1339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SHARING </a:t>
            </a:r>
          </a:p>
        </p:txBody>
      </p:sp>
    </p:spTree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105524" y="562891"/>
            <a:ext cx="14665875" cy="9369074"/>
          </a:xfrm>
          <a:custGeom>
            <a:avLst/>
            <a:gdLst/>
            <a:ahLst/>
            <a:cxnLst/>
            <a:rect l="l" t="t" r="r" b="b"/>
            <a:pathLst>
              <a:path w="14665875" h="9369074">
                <a:moveTo>
                  <a:pt x="0" y="0"/>
                </a:moveTo>
                <a:lnTo>
                  <a:pt x="14665875" y="0"/>
                </a:lnTo>
                <a:lnTo>
                  <a:pt x="14665875" y="9369073"/>
                </a:lnTo>
                <a:lnTo>
                  <a:pt x="0" y="9369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619" t="-7892" r="-5070" b="-7577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14249658" y="-219655"/>
            <a:ext cx="4084874" cy="4114800"/>
          </a:xfrm>
          <a:custGeom>
            <a:avLst/>
            <a:gdLst/>
            <a:ahLst/>
            <a:cxnLst/>
            <a:rect l="l" t="t" r="r" b="b"/>
            <a:pathLst>
              <a:path w="4084874" h="4114800">
                <a:moveTo>
                  <a:pt x="0" y="4114800"/>
                </a:moveTo>
                <a:lnTo>
                  <a:pt x="4084874" y="4114800"/>
                </a:lnTo>
                <a:lnTo>
                  <a:pt x="40848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7731697">
            <a:off x="13352969" y="8367127"/>
            <a:ext cx="4236531" cy="978254"/>
          </a:xfrm>
          <a:custGeom>
            <a:avLst/>
            <a:gdLst/>
            <a:ahLst/>
            <a:cxnLst/>
            <a:rect l="l" t="t" r="r" b="b"/>
            <a:pathLst>
              <a:path w="4236531" h="978254">
                <a:moveTo>
                  <a:pt x="0" y="0"/>
                </a:moveTo>
                <a:lnTo>
                  <a:pt x="4236531" y="0"/>
                </a:lnTo>
                <a:lnTo>
                  <a:pt x="4236531" y="978253"/>
                </a:lnTo>
                <a:lnTo>
                  <a:pt x="0" y="9782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2439526">
            <a:off x="16044830" y="3491086"/>
            <a:ext cx="4983068" cy="6228835"/>
          </a:xfrm>
          <a:custGeom>
            <a:avLst/>
            <a:gdLst/>
            <a:ahLst/>
            <a:cxnLst/>
            <a:rect l="l" t="t" r="r" b="b"/>
            <a:pathLst>
              <a:path w="4983068" h="6228835">
                <a:moveTo>
                  <a:pt x="0" y="0"/>
                </a:moveTo>
                <a:lnTo>
                  <a:pt x="4983067" y="0"/>
                </a:lnTo>
                <a:lnTo>
                  <a:pt x="4983067" y="6228835"/>
                </a:lnTo>
                <a:lnTo>
                  <a:pt x="0" y="622883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6709" y="4452122"/>
            <a:ext cx="3128166" cy="7150094"/>
          </a:xfrm>
          <a:custGeom>
            <a:avLst/>
            <a:gdLst/>
            <a:ahLst/>
            <a:cxnLst/>
            <a:rect l="l" t="t" r="r" b="b"/>
            <a:pathLst>
              <a:path w="3128166" h="7150094">
                <a:moveTo>
                  <a:pt x="0" y="0"/>
                </a:moveTo>
                <a:lnTo>
                  <a:pt x="3128166" y="0"/>
                </a:lnTo>
                <a:lnTo>
                  <a:pt x="3128166" y="7150095"/>
                </a:lnTo>
                <a:lnTo>
                  <a:pt x="0" y="715009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568311" y="5247428"/>
            <a:ext cx="10681347" cy="3128356"/>
          </a:xfrm>
          <a:custGeom>
            <a:avLst/>
            <a:gdLst/>
            <a:ahLst/>
            <a:cxnLst/>
            <a:rect l="l" t="t" r="r" b="b"/>
            <a:pathLst>
              <a:path w="10681347" h="3128356">
                <a:moveTo>
                  <a:pt x="0" y="0"/>
                </a:moveTo>
                <a:lnTo>
                  <a:pt x="10681347" y="0"/>
                </a:lnTo>
                <a:lnTo>
                  <a:pt x="10681347" y="3128355"/>
                </a:lnTo>
                <a:lnTo>
                  <a:pt x="0" y="3128355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240769" y="1279681"/>
            <a:ext cx="17047231" cy="3873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15        5 = 3</a:t>
            </a:r>
          </a:p>
          <a:p>
            <a:pPr algn="ctr">
              <a:lnSpc>
                <a:spcPts val="9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I HAVE 5 GROUPS WITH 3 IN EACH GROUP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412160" y="1071826"/>
            <a:ext cx="1463679" cy="1339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÷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66709" y="311414"/>
            <a:ext cx="4286250" cy="1339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SHARING </a:t>
            </a:r>
          </a:p>
        </p:txBody>
      </p:sp>
    </p:spTree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070881" y="562891"/>
            <a:ext cx="14665875" cy="9369074"/>
          </a:xfrm>
          <a:custGeom>
            <a:avLst/>
            <a:gdLst/>
            <a:ahLst/>
            <a:cxnLst/>
            <a:rect l="l" t="t" r="r" b="b"/>
            <a:pathLst>
              <a:path w="14665875" h="9369074">
                <a:moveTo>
                  <a:pt x="0" y="0"/>
                </a:moveTo>
                <a:lnTo>
                  <a:pt x="14665876" y="0"/>
                </a:lnTo>
                <a:lnTo>
                  <a:pt x="14665876" y="9369073"/>
                </a:lnTo>
                <a:lnTo>
                  <a:pt x="0" y="9369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619" t="-7892" r="-5070" b="-7577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14249658" y="-219655"/>
            <a:ext cx="4084874" cy="4114800"/>
          </a:xfrm>
          <a:custGeom>
            <a:avLst/>
            <a:gdLst/>
            <a:ahLst/>
            <a:cxnLst/>
            <a:rect l="l" t="t" r="r" b="b"/>
            <a:pathLst>
              <a:path w="4084874" h="4114800">
                <a:moveTo>
                  <a:pt x="0" y="4114800"/>
                </a:moveTo>
                <a:lnTo>
                  <a:pt x="4084874" y="4114800"/>
                </a:lnTo>
                <a:lnTo>
                  <a:pt x="40848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7731697">
            <a:off x="13352969" y="8367127"/>
            <a:ext cx="4236531" cy="978254"/>
          </a:xfrm>
          <a:custGeom>
            <a:avLst/>
            <a:gdLst/>
            <a:ahLst/>
            <a:cxnLst/>
            <a:rect l="l" t="t" r="r" b="b"/>
            <a:pathLst>
              <a:path w="4236531" h="978254">
                <a:moveTo>
                  <a:pt x="0" y="0"/>
                </a:moveTo>
                <a:lnTo>
                  <a:pt x="4236531" y="0"/>
                </a:lnTo>
                <a:lnTo>
                  <a:pt x="4236531" y="978253"/>
                </a:lnTo>
                <a:lnTo>
                  <a:pt x="0" y="9782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2439526">
            <a:off x="16044830" y="3491086"/>
            <a:ext cx="4983068" cy="6228835"/>
          </a:xfrm>
          <a:custGeom>
            <a:avLst/>
            <a:gdLst/>
            <a:ahLst/>
            <a:cxnLst/>
            <a:rect l="l" t="t" r="r" b="b"/>
            <a:pathLst>
              <a:path w="4983068" h="6228835">
                <a:moveTo>
                  <a:pt x="0" y="0"/>
                </a:moveTo>
                <a:lnTo>
                  <a:pt x="4983067" y="0"/>
                </a:lnTo>
                <a:lnTo>
                  <a:pt x="4983067" y="6228835"/>
                </a:lnTo>
                <a:lnTo>
                  <a:pt x="0" y="622883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6709" y="4452122"/>
            <a:ext cx="3128166" cy="7150094"/>
          </a:xfrm>
          <a:custGeom>
            <a:avLst/>
            <a:gdLst/>
            <a:ahLst/>
            <a:cxnLst/>
            <a:rect l="l" t="t" r="r" b="b"/>
            <a:pathLst>
              <a:path w="3128166" h="7150094">
                <a:moveTo>
                  <a:pt x="0" y="0"/>
                </a:moveTo>
                <a:lnTo>
                  <a:pt x="3128166" y="0"/>
                </a:lnTo>
                <a:lnTo>
                  <a:pt x="3128166" y="7150095"/>
                </a:lnTo>
                <a:lnTo>
                  <a:pt x="0" y="715009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3182087" y="1144765"/>
            <a:ext cx="11342638" cy="20618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 15 ÷ 3 = 5</a:t>
            </a:r>
          </a:p>
          <a:p>
            <a:pPr algn="ctr">
              <a:lnSpc>
                <a:spcPts val="6100"/>
              </a:lnSpc>
              <a:spcBef>
                <a:spcPct val="0"/>
              </a:spcBef>
            </a:pPr>
            <a:r>
              <a:rPr lang="en-US" sz="6100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15 SPLIT INTO GROUPS OF 3 = 5 GROUPS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6613" y="384352"/>
            <a:ext cx="4728121" cy="1339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GROUPING</a:t>
            </a:r>
          </a:p>
        </p:txBody>
      </p:sp>
      <p:sp>
        <p:nvSpPr>
          <p:cNvPr id="9" name="Freeform 9"/>
          <p:cNvSpPr/>
          <p:nvPr/>
        </p:nvSpPr>
        <p:spPr>
          <a:xfrm>
            <a:off x="3843378" y="4173510"/>
            <a:ext cx="10681347" cy="3128356"/>
          </a:xfrm>
          <a:custGeom>
            <a:avLst/>
            <a:gdLst/>
            <a:ahLst/>
            <a:cxnLst/>
            <a:rect l="l" t="t" r="r" b="b"/>
            <a:pathLst>
              <a:path w="10681347" h="3128356">
                <a:moveTo>
                  <a:pt x="0" y="0"/>
                </a:moveTo>
                <a:lnTo>
                  <a:pt x="10681346" y="0"/>
                </a:lnTo>
                <a:lnTo>
                  <a:pt x="10681346" y="3128355"/>
                </a:lnTo>
                <a:lnTo>
                  <a:pt x="0" y="3128355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</p:spTree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105524" y="562891"/>
            <a:ext cx="14665875" cy="9369074"/>
          </a:xfrm>
          <a:custGeom>
            <a:avLst/>
            <a:gdLst/>
            <a:ahLst/>
            <a:cxnLst/>
            <a:rect l="l" t="t" r="r" b="b"/>
            <a:pathLst>
              <a:path w="14665875" h="9369074">
                <a:moveTo>
                  <a:pt x="0" y="0"/>
                </a:moveTo>
                <a:lnTo>
                  <a:pt x="14665875" y="0"/>
                </a:lnTo>
                <a:lnTo>
                  <a:pt x="14665875" y="9369073"/>
                </a:lnTo>
                <a:lnTo>
                  <a:pt x="0" y="936907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619" t="-7892" r="-5070" b="-7577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14249658" y="-219655"/>
            <a:ext cx="4084874" cy="4114800"/>
          </a:xfrm>
          <a:custGeom>
            <a:avLst/>
            <a:gdLst/>
            <a:ahLst/>
            <a:cxnLst/>
            <a:rect l="l" t="t" r="r" b="b"/>
            <a:pathLst>
              <a:path w="4084874" h="4114800">
                <a:moveTo>
                  <a:pt x="0" y="4114800"/>
                </a:moveTo>
                <a:lnTo>
                  <a:pt x="4084874" y="4114800"/>
                </a:lnTo>
                <a:lnTo>
                  <a:pt x="40848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7731697">
            <a:off x="13352969" y="8367127"/>
            <a:ext cx="4236531" cy="978254"/>
          </a:xfrm>
          <a:custGeom>
            <a:avLst/>
            <a:gdLst/>
            <a:ahLst/>
            <a:cxnLst/>
            <a:rect l="l" t="t" r="r" b="b"/>
            <a:pathLst>
              <a:path w="4236531" h="978254">
                <a:moveTo>
                  <a:pt x="0" y="0"/>
                </a:moveTo>
                <a:lnTo>
                  <a:pt x="4236531" y="0"/>
                </a:lnTo>
                <a:lnTo>
                  <a:pt x="4236531" y="978253"/>
                </a:lnTo>
                <a:lnTo>
                  <a:pt x="0" y="9782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2439526">
            <a:off x="16044830" y="3491086"/>
            <a:ext cx="4983068" cy="6228835"/>
          </a:xfrm>
          <a:custGeom>
            <a:avLst/>
            <a:gdLst/>
            <a:ahLst/>
            <a:cxnLst/>
            <a:rect l="l" t="t" r="r" b="b"/>
            <a:pathLst>
              <a:path w="4983068" h="6228835">
                <a:moveTo>
                  <a:pt x="0" y="0"/>
                </a:moveTo>
                <a:lnTo>
                  <a:pt x="4983067" y="0"/>
                </a:lnTo>
                <a:lnTo>
                  <a:pt x="4983067" y="6228835"/>
                </a:lnTo>
                <a:lnTo>
                  <a:pt x="0" y="622883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6709" y="4452122"/>
            <a:ext cx="3128166" cy="7150094"/>
          </a:xfrm>
          <a:custGeom>
            <a:avLst/>
            <a:gdLst/>
            <a:ahLst/>
            <a:cxnLst/>
            <a:rect l="l" t="t" r="r" b="b"/>
            <a:pathLst>
              <a:path w="3128166" h="7150094">
                <a:moveTo>
                  <a:pt x="0" y="0"/>
                </a:moveTo>
                <a:lnTo>
                  <a:pt x="3128166" y="0"/>
                </a:lnTo>
                <a:lnTo>
                  <a:pt x="3128166" y="7150095"/>
                </a:lnTo>
                <a:lnTo>
                  <a:pt x="0" y="715009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4995104" y="1270001"/>
            <a:ext cx="9250114" cy="31330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15        5 = 3</a:t>
            </a:r>
          </a:p>
          <a:p>
            <a:pPr algn="ctr">
              <a:lnSpc>
                <a:spcPts val="7200"/>
              </a:lnSpc>
              <a:spcBef>
                <a:spcPct val="0"/>
              </a:spcBef>
            </a:pPr>
            <a:r>
              <a:rPr lang="en-US" sz="7200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I HAVE GROUPS OF 5 BEARS </a:t>
            </a:r>
          </a:p>
          <a:p>
            <a:pPr algn="ctr">
              <a:lnSpc>
                <a:spcPts val="7200"/>
              </a:lnSpc>
              <a:spcBef>
                <a:spcPct val="0"/>
              </a:spcBef>
            </a:pPr>
            <a:r>
              <a:rPr lang="en-US" sz="7200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 3  GROUPS ALTOGETHER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273590" y="1071826"/>
            <a:ext cx="1463679" cy="1339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÷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0" y="449263"/>
            <a:ext cx="5589658" cy="1339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GROUPING</a:t>
            </a:r>
          </a:p>
        </p:txBody>
      </p:sp>
      <p:sp>
        <p:nvSpPr>
          <p:cNvPr id="10" name="Freeform 10"/>
          <p:cNvSpPr/>
          <p:nvPr/>
        </p:nvSpPr>
        <p:spPr>
          <a:xfrm>
            <a:off x="5891507" y="4602175"/>
            <a:ext cx="7691525" cy="5223082"/>
          </a:xfrm>
          <a:custGeom>
            <a:avLst/>
            <a:gdLst/>
            <a:ahLst/>
            <a:cxnLst/>
            <a:rect l="l" t="t" r="r" b="b"/>
            <a:pathLst>
              <a:path w="7691525" h="5223082">
                <a:moveTo>
                  <a:pt x="0" y="0"/>
                </a:moveTo>
                <a:lnTo>
                  <a:pt x="7691525" y="0"/>
                </a:lnTo>
                <a:lnTo>
                  <a:pt x="7691525" y="5223082"/>
                </a:lnTo>
                <a:lnTo>
                  <a:pt x="0" y="522308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</p:spTree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811062" y="649497"/>
            <a:ext cx="14665875" cy="9369074"/>
          </a:xfrm>
          <a:custGeom>
            <a:avLst/>
            <a:gdLst/>
            <a:ahLst/>
            <a:cxnLst/>
            <a:rect l="l" t="t" r="r" b="b"/>
            <a:pathLst>
              <a:path w="14665875" h="9369074">
                <a:moveTo>
                  <a:pt x="0" y="0"/>
                </a:moveTo>
                <a:lnTo>
                  <a:pt x="14665876" y="0"/>
                </a:lnTo>
                <a:lnTo>
                  <a:pt x="14665876" y="9369074"/>
                </a:lnTo>
                <a:lnTo>
                  <a:pt x="0" y="93690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619" t="-7892" r="-5070" b="-7577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14249658" y="-219655"/>
            <a:ext cx="4084874" cy="4114800"/>
          </a:xfrm>
          <a:custGeom>
            <a:avLst/>
            <a:gdLst/>
            <a:ahLst/>
            <a:cxnLst/>
            <a:rect l="l" t="t" r="r" b="b"/>
            <a:pathLst>
              <a:path w="4084874" h="4114800">
                <a:moveTo>
                  <a:pt x="0" y="4114800"/>
                </a:moveTo>
                <a:lnTo>
                  <a:pt x="4084874" y="4114800"/>
                </a:lnTo>
                <a:lnTo>
                  <a:pt x="40848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7731697">
            <a:off x="13352969" y="8367127"/>
            <a:ext cx="4236531" cy="978254"/>
          </a:xfrm>
          <a:custGeom>
            <a:avLst/>
            <a:gdLst/>
            <a:ahLst/>
            <a:cxnLst/>
            <a:rect l="l" t="t" r="r" b="b"/>
            <a:pathLst>
              <a:path w="4236531" h="978254">
                <a:moveTo>
                  <a:pt x="0" y="0"/>
                </a:moveTo>
                <a:lnTo>
                  <a:pt x="4236531" y="0"/>
                </a:lnTo>
                <a:lnTo>
                  <a:pt x="4236531" y="978253"/>
                </a:lnTo>
                <a:lnTo>
                  <a:pt x="0" y="9782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2439526">
            <a:off x="16044830" y="3491086"/>
            <a:ext cx="4983068" cy="6228835"/>
          </a:xfrm>
          <a:custGeom>
            <a:avLst/>
            <a:gdLst/>
            <a:ahLst/>
            <a:cxnLst/>
            <a:rect l="l" t="t" r="r" b="b"/>
            <a:pathLst>
              <a:path w="4983068" h="6228835">
                <a:moveTo>
                  <a:pt x="0" y="0"/>
                </a:moveTo>
                <a:lnTo>
                  <a:pt x="4983067" y="0"/>
                </a:lnTo>
                <a:lnTo>
                  <a:pt x="4983067" y="6228835"/>
                </a:lnTo>
                <a:lnTo>
                  <a:pt x="0" y="622883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79897" y="3324892"/>
            <a:ext cx="3128166" cy="7150094"/>
          </a:xfrm>
          <a:custGeom>
            <a:avLst/>
            <a:gdLst/>
            <a:ahLst/>
            <a:cxnLst/>
            <a:rect l="l" t="t" r="r" b="b"/>
            <a:pathLst>
              <a:path w="3128166" h="7150094">
                <a:moveTo>
                  <a:pt x="0" y="0"/>
                </a:moveTo>
                <a:lnTo>
                  <a:pt x="3128166" y="0"/>
                </a:lnTo>
                <a:lnTo>
                  <a:pt x="3128166" y="7150095"/>
                </a:lnTo>
                <a:lnTo>
                  <a:pt x="0" y="715009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4232399" y="1184635"/>
            <a:ext cx="9823201" cy="7522271"/>
          </a:xfrm>
          <a:custGeom>
            <a:avLst/>
            <a:gdLst/>
            <a:ahLst/>
            <a:cxnLst/>
            <a:rect l="l" t="t" r="r" b="b"/>
            <a:pathLst>
              <a:path w="9823201" h="7522271">
                <a:moveTo>
                  <a:pt x="0" y="0"/>
                </a:moveTo>
                <a:lnTo>
                  <a:pt x="9823202" y="0"/>
                </a:lnTo>
                <a:lnTo>
                  <a:pt x="9823202" y="7522272"/>
                </a:lnTo>
                <a:lnTo>
                  <a:pt x="0" y="752227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</p:spTree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811062" y="649497"/>
            <a:ext cx="14665875" cy="9369074"/>
          </a:xfrm>
          <a:custGeom>
            <a:avLst/>
            <a:gdLst/>
            <a:ahLst/>
            <a:cxnLst/>
            <a:rect l="l" t="t" r="r" b="b"/>
            <a:pathLst>
              <a:path w="14665875" h="9369074">
                <a:moveTo>
                  <a:pt x="0" y="0"/>
                </a:moveTo>
                <a:lnTo>
                  <a:pt x="14665876" y="0"/>
                </a:lnTo>
                <a:lnTo>
                  <a:pt x="14665876" y="9369074"/>
                </a:lnTo>
                <a:lnTo>
                  <a:pt x="0" y="93690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619" t="-7892" r="-5070" b="-7577"/>
            </a:stretch>
          </a:blipFill>
        </p:spPr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34F194F-B1C0-4BBA-B147-81902C8648A4}"/>
              </a:ext>
            </a:extLst>
          </p:cNvPr>
          <p:cNvSpPr txBox="1"/>
          <p:nvPr/>
        </p:nvSpPr>
        <p:spPr>
          <a:xfrm>
            <a:off x="621183" y="624844"/>
            <a:ext cx="17045629" cy="26571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ctr">
              <a:lnSpc>
                <a:spcPts val="9999"/>
              </a:lnSpc>
              <a:spcBef>
                <a:spcPct val="0"/>
              </a:spcBef>
            </a:pPr>
            <a:r>
              <a:rPr lang="en-US" sz="9600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MULTIPLICATION AND DIVISION </a:t>
            </a:r>
          </a:p>
          <a:p>
            <a:pPr marL="0" lvl="0" indent="0" algn="ctr">
              <a:lnSpc>
                <a:spcPts val="9999"/>
              </a:lnSpc>
              <a:spcBef>
                <a:spcPct val="0"/>
              </a:spcBef>
            </a:pPr>
            <a:r>
              <a:rPr lang="en-US" sz="9600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AT HOME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56FD761-560C-444C-B079-7D6C34F71EF7}"/>
              </a:ext>
            </a:extLst>
          </p:cNvPr>
          <p:cNvSpPr txBox="1"/>
          <p:nvPr/>
        </p:nvSpPr>
        <p:spPr>
          <a:xfrm>
            <a:off x="2454145" y="3306635"/>
            <a:ext cx="13379706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Agrandir" panose="020B0604020202020204" charset="0"/>
              </a:rPr>
              <a:t>Learn the 2, 3, 5 and 10 times table. Not just by ‘chanting, but also by being able to recall facts randomly e.g. 3 x 5 / 10 x 2 etc.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200" dirty="0">
              <a:latin typeface="Agrandir" panose="020B060402020202020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Agrandir" panose="020B0604020202020204" charset="0"/>
              </a:rPr>
              <a:t>When carrying out laundry duties/tidying bedrooms, ask how many pairs of socks there are, can they count them in 2s?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200" dirty="0">
              <a:latin typeface="Agrandir" panose="020B0604020202020204" charset="0"/>
            </a:endParaRPr>
          </a:p>
          <a:p>
            <a:endParaRPr lang="en-US" sz="1200" dirty="0">
              <a:latin typeface="Agrandir" panose="020B060402020202020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Agrandir" panose="020B0604020202020204" charset="0"/>
              </a:rPr>
              <a:t>Ask your child to share fruit/sweets out equally between family members using their knowledge of the 2, 3, 5 or 10 times table. Will there be any remainders?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200" dirty="0">
              <a:latin typeface="Agrandir" panose="020B060402020202020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Agrandir" panose="020B0604020202020204" charset="0"/>
              </a:rPr>
              <a:t>Look for arrays that you can count in 2s, 3s, 5s and 10s around the home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1200" dirty="0">
              <a:latin typeface="Agrandir" panose="020B060402020202020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Agrandir" panose="020B0604020202020204" charset="0"/>
              </a:rPr>
              <a:t>Count 2 pence, 5 pence and 10 pence coins to find totals.</a:t>
            </a:r>
            <a:endParaRPr lang="en-GB" sz="2800" dirty="0">
              <a:latin typeface="Agrandir" panose="020B0604020202020204" charset="0"/>
            </a:endParaRPr>
          </a:p>
        </p:txBody>
      </p:sp>
      <p:sp>
        <p:nvSpPr>
          <p:cNvPr id="13" name="Freeform 6">
            <a:extLst>
              <a:ext uri="{FF2B5EF4-FFF2-40B4-BE49-F238E27FC236}">
                <a16:creationId xmlns:a16="http://schemas.microsoft.com/office/drawing/2014/main" id="{7F012039-7D2D-4A0B-98C9-F1FB2926F9E4}"/>
              </a:ext>
            </a:extLst>
          </p:cNvPr>
          <p:cNvSpPr/>
          <p:nvPr/>
        </p:nvSpPr>
        <p:spPr>
          <a:xfrm>
            <a:off x="102309" y="3771615"/>
            <a:ext cx="2374248" cy="6466808"/>
          </a:xfrm>
          <a:custGeom>
            <a:avLst/>
            <a:gdLst/>
            <a:ahLst/>
            <a:cxnLst/>
            <a:rect l="l" t="t" r="r" b="b"/>
            <a:pathLst>
              <a:path w="3128166" h="7150094">
                <a:moveTo>
                  <a:pt x="0" y="0"/>
                </a:moveTo>
                <a:lnTo>
                  <a:pt x="3128166" y="0"/>
                </a:lnTo>
                <a:lnTo>
                  <a:pt x="3128166" y="7150095"/>
                </a:lnTo>
                <a:lnTo>
                  <a:pt x="0" y="715009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D92E5047-C3B4-4325-A799-E0CB627ECF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EE00224-F939-4493-81C8-BD26A849A4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143" b="89683" l="6000" r="94000">
                        <a14:foregroundMark x1="6000" y1="44444" x2="6000" y2="44444"/>
                        <a14:foregroundMark x1="69000" y1="7143" x2="69000" y2="7143"/>
                        <a14:foregroundMark x1="94000" y1="45635" x2="94000" y2="4563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885110" y="1382977"/>
            <a:ext cx="3402890" cy="2143821"/>
          </a:xfrm>
          <a:prstGeom prst="rect">
            <a:avLst/>
          </a:prstGeom>
        </p:spPr>
      </p:pic>
      <p:pic>
        <p:nvPicPr>
          <p:cNvPr id="20" name="Picture 6" descr="Image result for plate of 3 cookies">
            <a:extLst>
              <a:ext uri="{FF2B5EF4-FFF2-40B4-BE49-F238E27FC236}">
                <a16:creationId xmlns:a16="http://schemas.microsoft.com/office/drawing/2014/main" id="{5FBD9A74-0628-4217-AC30-43FF497F03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/>
          <a:srcRect l="34125" t="23625" r="31751" b="40938"/>
          <a:stretch>
            <a:fillRect/>
          </a:stretch>
        </p:blipFill>
        <p:spPr bwMode="auto">
          <a:xfrm>
            <a:off x="15789135" y="6414760"/>
            <a:ext cx="2018690" cy="1397554"/>
          </a:xfrm>
          <a:prstGeom prst="rect">
            <a:avLst/>
          </a:prstGeom>
          <a:noFill/>
        </p:spPr>
      </p:pic>
      <p:pic>
        <p:nvPicPr>
          <p:cNvPr id="21" name="Picture 6" descr="Image result for plate of 3 cookies">
            <a:extLst>
              <a:ext uri="{FF2B5EF4-FFF2-40B4-BE49-F238E27FC236}">
                <a16:creationId xmlns:a16="http://schemas.microsoft.com/office/drawing/2014/main" id="{3C75A27B-26FB-4ECA-89ED-3104D6D09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/>
          <a:srcRect l="34125" t="23625" r="31751" b="40938"/>
          <a:stretch>
            <a:fillRect/>
          </a:stretch>
        </p:blipFill>
        <p:spPr bwMode="auto">
          <a:xfrm>
            <a:off x="15823400" y="8032166"/>
            <a:ext cx="2018690" cy="1397554"/>
          </a:xfrm>
          <a:prstGeom prst="rect">
            <a:avLst/>
          </a:prstGeom>
          <a:noFill/>
        </p:spPr>
      </p:pic>
      <p:pic>
        <p:nvPicPr>
          <p:cNvPr id="22" name="Picture 6" descr="Image result for plate of 3 cookies">
            <a:extLst>
              <a:ext uri="{FF2B5EF4-FFF2-40B4-BE49-F238E27FC236}">
                <a16:creationId xmlns:a16="http://schemas.microsoft.com/office/drawing/2014/main" id="{612CFD7E-DA72-4796-AD3D-8CAECB8144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/>
          <a:srcRect l="34125" t="23625" r="31751" b="40938"/>
          <a:stretch>
            <a:fillRect/>
          </a:stretch>
        </p:blipFill>
        <p:spPr bwMode="auto">
          <a:xfrm>
            <a:off x="15789135" y="4759469"/>
            <a:ext cx="2018690" cy="13975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54104327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8475" y="9670204"/>
            <a:ext cx="18403007" cy="616796"/>
          </a:xfrm>
          <a:custGeom>
            <a:avLst/>
            <a:gdLst/>
            <a:ahLst/>
            <a:cxnLst/>
            <a:rect l="l" t="t" r="r" b="b"/>
            <a:pathLst>
              <a:path w="18403007" h="616796">
                <a:moveTo>
                  <a:pt x="0" y="0"/>
                </a:moveTo>
                <a:lnTo>
                  <a:pt x="18403007" y="0"/>
                </a:lnTo>
                <a:lnTo>
                  <a:pt x="18403007" y="616796"/>
                </a:lnTo>
                <a:lnTo>
                  <a:pt x="0" y="616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172" r="-4627" b="-708599"/>
            </a:stretch>
          </a:blipFill>
        </p:spPr>
      </p:sp>
      <p:sp>
        <p:nvSpPr>
          <p:cNvPr id="3" name="Freeform 3"/>
          <p:cNvSpPr/>
          <p:nvPr/>
        </p:nvSpPr>
        <p:spPr>
          <a:xfrm flipV="1">
            <a:off x="9144000" y="-344457"/>
            <a:ext cx="4084874" cy="4114800"/>
          </a:xfrm>
          <a:custGeom>
            <a:avLst/>
            <a:gdLst/>
            <a:ahLst/>
            <a:cxnLst/>
            <a:rect l="l" t="t" r="r" b="b"/>
            <a:pathLst>
              <a:path w="4084874" h="4114800">
                <a:moveTo>
                  <a:pt x="0" y="4114800"/>
                </a:moveTo>
                <a:lnTo>
                  <a:pt x="4084874" y="4114800"/>
                </a:lnTo>
                <a:lnTo>
                  <a:pt x="4084874" y="0"/>
                </a:lnTo>
                <a:lnTo>
                  <a:pt x="0" y="0"/>
                </a:lnTo>
                <a:lnTo>
                  <a:pt x="0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666909">
            <a:off x="13333873" y="1594653"/>
            <a:ext cx="2984120" cy="689060"/>
          </a:xfrm>
          <a:custGeom>
            <a:avLst/>
            <a:gdLst/>
            <a:ahLst/>
            <a:cxnLst/>
            <a:rect l="l" t="t" r="r" b="b"/>
            <a:pathLst>
              <a:path w="2984120" h="689060">
                <a:moveTo>
                  <a:pt x="0" y="0"/>
                </a:moveTo>
                <a:lnTo>
                  <a:pt x="2984120" y="0"/>
                </a:lnTo>
                <a:lnTo>
                  <a:pt x="2984120" y="689060"/>
                </a:lnTo>
                <a:lnTo>
                  <a:pt x="0" y="68906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1657531">
            <a:off x="13272760" y="2755105"/>
            <a:ext cx="4983068" cy="6228835"/>
          </a:xfrm>
          <a:custGeom>
            <a:avLst/>
            <a:gdLst/>
            <a:ahLst/>
            <a:cxnLst/>
            <a:rect l="l" t="t" r="r" b="b"/>
            <a:pathLst>
              <a:path w="4983068" h="6228835">
                <a:moveTo>
                  <a:pt x="0" y="0"/>
                </a:moveTo>
                <a:lnTo>
                  <a:pt x="4983068" y="0"/>
                </a:lnTo>
                <a:lnTo>
                  <a:pt x="4983068" y="6228835"/>
                </a:lnTo>
                <a:lnTo>
                  <a:pt x="0" y="622883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457546" y="4149061"/>
            <a:ext cx="7014796" cy="5340810"/>
          </a:xfrm>
          <a:custGeom>
            <a:avLst/>
            <a:gdLst/>
            <a:ahLst/>
            <a:cxnLst/>
            <a:rect l="l" t="t" r="r" b="b"/>
            <a:pathLst>
              <a:path w="7014796" h="5340810">
                <a:moveTo>
                  <a:pt x="0" y="0"/>
                </a:moveTo>
                <a:lnTo>
                  <a:pt x="7014796" y="0"/>
                </a:lnTo>
                <a:lnTo>
                  <a:pt x="7014796" y="5340811"/>
                </a:lnTo>
                <a:lnTo>
                  <a:pt x="0" y="5340811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566877" y="373093"/>
            <a:ext cx="5210770" cy="1339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FRACTIONS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34239" y="2031056"/>
            <a:ext cx="7830447" cy="1879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24"/>
              </a:lnSpc>
              <a:spcBef>
                <a:spcPct val="0"/>
              </a:spcBef>
            </a:pPr>
            <a:r>
              <a:rPr lang="en-US" sz="4824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IDENTIFY ¹⁄₃, ¼, ½, ²⁄₄, ¾ AND KNOW THAT ALL PARTS MUST BE EQUAL PARTS OF THE WHOLE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659874" y="5460727"/>
            <a:ext cx="4574051" cy="1879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824"/>
              </a:lnSpc>
            </a:pPr>
            <a:r>
              <a:rPr lang="en-US" sz="4824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WHAT IS A WHOLE?</a:t>
            </a:r>
          </a:p>
          <a:p>
            <a:pPr algn="ctr">
              <a:lnSpc>
                <a:spcPts val="4824"/>
              </a:lnSpc>
            </a:pPr>
            <a:endParaRPr lang="en-US" sz="4824">
              <a:solidFill>
                <a:srgbClr val="000000"/>
              </a:solidFill>
              <a:latin typeface="Londrina Solid"/>
              <a:ea typeface="Londrina Solid"/>
              <a:cs typeface="Londrina Solid"/>
              <a:sym typeface="Londrina Solid"/>
            </a:endParaRPr>
          </a:p>
          <a:p>
            <a:pPr algn="ctr">
              <a:lnSpc>
                <a:spcPts val="4824"/>
              </a:lnSpc>
              <a:spcBef>
                <a:spcPct val="0"/>
              </a:spcBef>
            </a:pPr>
            <a:r>
              <a:rPr lang="en-US" sz="4824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WHAT IS A PART? </a:t>
            </a:r>
          </a:p>
        </p:txBody>
      </p:sp>
    </p:spTree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8475" y="9670204"/>
            <a:ext cx="18403007" cy="616796"/>
          </a:xfrm>
          <a:custGeom>
            <a:avLst/>
            <a:gdLst/>
            <a:ahLst/>
            <a:cxnLst/>
            <a:rect l="l" t="t" r="r" b="b"/>
            <a:pathLst>
              <a:path w="18403007" h="616796">
                <a:moveTo>
                  <a:pt x="0" y="0"/>
                </a:moveTo>
                <a:lnTo>
                  <a:pt x="18403007" y="0"/>
                </a:lnTo>
                <a:lnTo>
                  <a:pt x="18403007" y="616796"/>
                </a:lnTo>
                <a:lnTo>
                  <a:pt x="0" y="616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172" r="-4627" b="-708599"/>
            </a:stretch>
          </a:blipFill>
        </p:spPr>
      </p:sp>
      <p:sp>
        <p:nvSpPr>
          <p:cNvPr id="3" name="Freeform 3"/>
          <p:cNvSpPr/>
          <p:nvPr/>
        </p:nvSpPr>
        <p:spPr>
          <a:xfrm rot="-666909">
            <a:off x="13333873" y="1594653"/>
            <a:ext cx="2984120" cy="689060"/>
          </a:xfrm>
          <a:custGeom>
            <a:avLst/>
            <a:gdLst/>
            <a:ahLst/>
            <a:cxnLst/>
            <a:rect l="l" t="t" r="r" b="b"/>
            <a:pathLst>
              <a:path w="2984120" h="689060">
                <a:moveTo>
                  <a:pt x="0" y="0"/>
                </a:moveTo>
                <a:lnTo>
                  <a:pt x="2984120" y="0"/>
                </a:lnTo>
                <a:lnTo>
                  <a:pt x="2984120" y="689060"/>
                </a:lnTo>
                <a:lnTo>
                  <a:pt x="0" y="6890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657531">
            <a:off x="13272760" y="2755105"/>
            <a:ext cx="4983068" cy="6228835"/>
          </a:xfrm>
          <a:custGeom>
            <a:avLst/>
            <a:gdLst/>
            <a:ahLst/>
            <a:cxnLst/>
            <a:rect l="l" t="t" r="r" b="b"/>
            <a:pathLst>
              <a:path w="4983068" h="6228835">
                <a:moveTo>
                  <a:pt x="0" y="0"/>
                </a:moveTo>
                <a:lnTo>
                  <a:pt x="4983068" y="0"/>
                </a:lnTo>
                <a:lnTo>
                  <a:pt x="4983068" y="6228835"/>
                </a:lnTo>
                <a:lnTo>
                  <a:pt x="0" y="622883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0" y="6388836"/>
            <a:ext cx="14497010" cy="2899402"/>
          </a:xfrm>
          <a:custGeom>
            <a:avLst/>
            <a:gdLst/>
            <a:ahLst/>
            <a:cxnLst/>
            <a:rect l="l" t="t" r="r" b="b"/>
            <a:pathLst>
              <a:path w="14497010" h="2899402">
                <a:moveTo>
                  <a:pt x="0" y="0"/>
                </a:moveTo>
                <a:lnTo>
                  <a:pt x="14497010" y="0"/>
                </a:lnTo>
                <a:lnTo>
                  <a:pt x="14497010" y="2899402"/>
                </a:lnTo>
                <a:lnTo>
                  <a:pt x="0" y="289940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727738" y="1939183"/>
            <a:ext cx="11490296" cy="4282426"/>
          </a:xfrm>
          <a:custGeom>
            <a:avLst/>
            <a:gdLst/>
            <a:ahLst/>
            <a:cxnLst/>
            <a:rect l="l" t="t" r="r" b="b"/>
            <a:pathLst>
              <a:path w="11490296" h="4282426">
                <a:moveTo>
                  <a:pt x="0" y="0"/>
                </a:moveTo>
                <a:lnTo>
                  <a:pt x="11490296" y="0"/>
                </a:lnTo>
                <a:lnTo>
                  <a:pt x="11490296" y="4282427"/>
                </a:lnTo>
                <a:lnTo>
                  <a:pt x="0" y="428242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566877" y="373093"/>
            <a:ext cx="5210770" cy="1339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FRACTIONS</a:t>
            </a:r>
          </a:p>
        </p:txBody>
      </p:sp>
    </p:spTree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8475" y="9670204"/>
            <a:ext cx="18403007" cy="616796"/>
          </a:xfrm>
          <a:custGeom>
            <a:avLst/>
            <a:gdLst/>
            <a:ahLst/>
            <a:cxnLst/>
            <a:rect l="l" t="t" r="r" b="b"/>
            <a:pathLst>
              <a:path w="18403007" h="616796">
                <a:moveTo>
                  <a:pt x="0" y="0"/>
                </a:moveTo>
                <a:lnTo>
                  <a:pt x="18403007" y="0"/>
                </a:lnTo>
                <a:lnTo>
                  <a:pt x="18403007" y="616796"/>
                </a:lnTo>
                <a:lnTo>
                  <a:pt x="0" y="616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172" r="-4627" b="-708599"/>
            </a:stretch>
          </a:blipFill>
        </p:spPr>
      </p:sp>
      <p:sp>
        <p:nvSpPr>
          <p:cNvPr id="3" name="Freeform 3"/>
          <p:cNvSpPr/>
          <p:nvPr/>
        </p:nvSpPr>
        <p:spPr>
          <a:xfrm rot="-666909">
            <a:off x="13333873" y="1594653"/>
            <a:ext cx="2984120" cy="689060"/>
          </a:xfrm>
          <a:custGeom>
            <a:avLst/>
            <a:gdLst/>
            <a:ahLst/>
            <a:cxnLst/>
            <a:rect l="l" t="t" r="r" b="b"/>
            <a:pathLst>
              <a:path w="2984120" h="689060">
                <a:moveTo>
                  <a:pt x="0" y="0"/>
                </a:moveTo>
                <a:lnTo>
                  <a:pt x="2984120" y="0"/>
                </a:lnTo>
                <a:lnTo>
                  <a:pt x="2984120" y="689060"/>
                </a:lnTo>
                <a:lnTo>
                  <a:pt x="0" y="6890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657531">
            <a:off x="13272760" y="2755105"/>
            <a:ext cx="4983068" cy="6228835"/>
          </a:xfrm>
          <a:custGeom>
            <a:avLst/>
            <a:gdLst/>
            <a:ahLst/>
            <a:cxnLst/>
            <a:rect l="l" t="t" r="r" b="b"/>
            <a:pathLst>
              <a:path w="4983068" h="6228835">
                <a:moveTo>
                  <a:pt x="0" y="0"/>
                </a:moveTo>
                <a:lnTo>
                  <a:pt x="4983068" y="0"/>
                </a:lnTo>
                <a:lnTo>
                  <a:pt x="4983068" y="6228835"/>
                </a:lnTo>
                <a:lnTo>
                  <a:pt x="0" y="622883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2262205" y="2246990"/>
            <a:ext cx="6870823" cy="7105056"/>
          </a:xfrm>
          <a:custGeom>
            <a:avLst/>
            <a:gdLst/>
            <a:ahLst/>
            <a:cxnLst/>
            <a:rect l="l" t="t" r="r" b="b"/>
            <a:pathLst>
              <a:path w="6870823" h="7105056">
                <a:moveTo>
                  <a:pt x="0" y="0"/>
                </a:moveTo>
                <a:lnTo>
                  <a:pt x="6870823" y="0"/>
                </a:lnTo>
                <a:lnTo>
                  <a:pt x="6870823" y="7105056"/>
                </a:lnTo>
                <a:lnTo>
                  <a:pt x="0" y="710505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566877" y="373093"/>
            <a:ext cx="5210770" cy="1339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999"/>
              </a:lnSpc>
              <a:spcBef>
                <a:spcPct val="0"/>
              </a:spcBef>
            </a:pPr>
            <a:r>
              <a:rPr lang="en-US" sz="9999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FRACTIONS</a:t>
            </a:r>
          </a:p>
        </p:txBody>
      </p:sp>
    </p:spTree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8475" y="9670204"/>
            <a:ext cx="18403007" cy="616796"/>
          </a:xfrm>
          <a:custGeom>
            <a:avLst/>
            <a:gdLst/>
            <a:ahLst/>
            <a:cxnLst/>
            <a:rect l="l" t="t" r="r" b="b"/>
            <a:pathLst>
              <a:path w="18403007" h="616796">
                <a:moveTo>
                  <a:pt x="0" y="0"/>
                </a:moveTo>
                <a:lnTo>
                  <a:pt x="18403007" y="0"/>
                </a:lnTo>
                <a:lnTo>
                  <a:pt x="18403007" y="616796"/>
                </a:lnTo>
                <a:lnTo>
                  <a:pt x="0" y="616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172" r="-4627" b="-708599"/>
            </a:stretch>
          </a:blipFill>
        </p:spPr>
      </p:sp>
      <p:sp>
        <p:nvSpPr>
          <p:cNvPr id="3" name="Freeform 3"/>
          <p:cNvSpPr/>
          <p:nvPr/>
        </p:nvSpPr>
        <p:spPr>
          <a:xfrm rot="20035576">
            <a:off x="14764346" y="648434"/>
            <a:ext cx="2984120" cy="689060"/>
          </a:xfrm>
          <a:custGeom>
            <a:avLst/>
            <a:gdLst/>
            <a:ahLst/>
            <a:cxnLst/>
            <a:rect l="l" t="t" r="r" b="b"/>
            <a:pathLst>
              <a:path w="2984120" h="689060">
                <a:moveTo>
                  <a:pt x="0" y="0"/>
                </a:moveTo>
                <a:lnTo>
                  <a:pt x="2984120" y="0"/>
                </a:lnTo>
                <a:lnTo>
                  <a:pt x="2984120" y="689060"/>
                </a:lnTo>
                <a:lnTo>
                  <a:pt x="0" y="68906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657531">
            <a:off x="14146412" y="2933544"/>
            <a:ext cx="4153286" cy="5835601"/>
          </a:xfrm>
          <a:custGeom>
            <a:avLst/>
            <a:gdLst/>
            <a:ahLst/>
            <a:cxnLst/>
            <a:rect l="l" t="t" r="r" b="b"/>
            <a:pathLst>
              <a:path w="4983068" h="6228835">
                <a:moveTo>
                  <a:pt x="0" y="0"/>
                </a:moveTo>
                <a:lnTo>
                  <a:pt x="4983068" y="0"/>
                </a:lnTo>
                <a:lnTo>
                  <a:pt x="4983068" y="6228835"/>
                </a:lnTo>
                <a:lnTo>
                  <a:pt x="0" y="622883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954152" y="351763"/>
            <a:ext cx="11158523" cy="12824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999"/>
              </a:lnSpc>
              <a:spcBef>
                <a:spcPct val="0"/>
              </a:spcBef>
            </a:pPr>
            <a:r>
              <a:rPr lang="en-US" sz="9999" dirty="0">
                <a:solidFill>
                  <a:srgbClr val="000000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FRACTIONS AT HOME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46F01BE-5A37-4C34-8E20-CF22718289B8}"/>
              </a:ext>
            </a:extLst>
          </p:cNvPr>
          <p:cNvSpPr/>
          <p:nvPr/>
        </p:nvSpPr>
        <p:spPr>
          <a:xfrm>
            <a:off x="762000" y="5224248"/>
            <a:ext cx="13716000" cy="36358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defRPr/>
            </a:pPr>
            <a:endParaRPr lang="en-GB" altLang="en-US" sz="2800" dirty="0">
              <a:latin typeface="Agrandir" panose="020B0604020202020204" charset="0"/>
              <a:ea typeface="Microsoft New Tai Lue" pitchFamily="34" charset="0"/>
              <a:cs typeface="Microsoft New Tai Lue" pitchFamily="34" charset="0"/>
            </a:endParaRP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  <a:buFont typeface="Wingdings" panose="05000000000000000000" pitchFamily="2" charset="2"/>
              <a:buChar char=""/>
              <a:defRPr/>
            </a:pPr>
            <a:r>
              <a:rPr lang="en-GB" altLang="en-US" sz="2800" dirty="0">
                <a:latin typeface="Agrandir" panose="020B0604020202020204" charset="0"/>
                <a:ea typeface="Microsoft New Tai Lue" pitchFamily="34" charset="0"/>
                <a:cs typeface="Microsoft New Tai Lue" pitchFamily="34" charset="0"/>
              </a:rPr>
              <a:t>Make the connection between sharing/dividing and fractions i.e. ½ = ÷ 2,    ¼ = sharing by 4. Practise this with practical objects. </a:t>
            </a:r>
            <a:r>
              <a:rPr lang="en-GB" altLang="en-US" sz="2800" dirty="0" err="1">
                <a:latin typeface="Agrandir" panose="020B0604020202020204" charset="0"/>
                <a:ea typeface="Microsoft New Tai Lue" pitchFamily="34" charset="0"/>
                <a:cs typeface="Microsoft New Tai Lue" pitchFamily="34" charset="0"/>
              </a:rPr>
              <a:t>Eg</a:t>
            </a:r>
            <a:r>
              <a:rPr lang="en-GB" altLang="en-US" sz="2800" dirty="0">
                <a:latin typeface="Agrandir" panose="020B0604020202020204" charset="0"/>
                <a:ea typeface="Microsoft New Tai Lue" pitchFamily="34" charset="0"/>
                <a:cs typeface="Microsoft New Tai Lue" pitchFamily="34" charset="0"/>
              </a:rPr>
              <a:t>. I need a quarter of those marbles.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  <a:buFont typeface="Wingdings" panose="05000000000000000000" pitchFamily="2" charset="2"/>
              <a:buChar char=""/>
              <a:defRPr/>
            </a:pPr>
            <a:endParaRPr lang="en-GB" altLang="en-US" sz="2800" dirty="0">
              <a:latin typeface="Agrandir" panose="020B0604020202020204" charset="0"/>
              <a:ea typeface="Microsoft New Tai Lue" pitchFamily="34" charset="0"/>
              <a:cs typeface="Microsoft New Tai Lue" pitchFamily="34" charset="0"/>
            </a:endParaRP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  <a:buFont typeface="Wingdings" panose="05000000000000000000" pitchFamily="2" charset="2"/>
              <a:buChar char=""/>
              <a:defRPr/>
            </a:pPr>
            <a:r>
              <a:rPr lang="en-GB" altLang="en-US" sz="2800" dirty="0">
                <a:latin typeface="Agrandir" panose="020B0604020202020204" charset="0"/>
                <a:ea typeface="Microsoft New Tai Lue" pitchFamily="34" charset="0"/>
                <a:cs typeface="Microsoft New Tai Lue" pitchFamily="34" charset="0"/>
              </a:rPr>
              <a:t>Identify which fractions are the same. 1 slice of toast is cut in halves, one slice is in quarters. How many of the quarters are the same as a half? </a:t>
            </a: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  <a:buFont typeface="Wingdings" panose="05000000000000000000" pitchFamily="2" charset="2"/>
              <a:buChar char=""/>
              <a:defRPr/>
            </a:pPr>
            <a:endParaRPr lang="en-GB" altLang="en-US" sz="2800" dirty="0">
              <a:latin typeface="Agrandir" panose="020B0604020202020204" charset="0"/>
              <a:ea typeface="Microsoft New Tai Lue" pitchFamily="34" charset="0"/>
              <a:cs typeface="Microsoft New Tai Lue" pitchFamily="34" charset="0"/>
            </a:endParaRPr>
          </a:p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  <a:buFont typeface="Wingdings" panose="05000000000000000000" pitchFamily="2" charset="2"/>
              <a:buChar char=""/>
              <a:defRPr/>
            </a:pPr>
            <a:r>
              <a:rPr lang="en-GB" altLang="en-US" sz="2800" dirty="0">
                <a:latin typeface="Agrandir" panose="020B0604020202020204" charset="0"/>
                <a:ea typeface="Microsoft New Tai Lue" pitchFamily="34" charset="0"/>
                <a:cs typeface="Microsoft New Tai Lue" pitchFamily="34" charset="0"/>
              </a:rPr>
              <a:t>Running distances. Half, quarter etc </a:t>
            </a:r>
          </a:p>
        </p:txBody>
      </p:sp>
      <p:pic>
        <p:nvPicPr>
          <p:cNvPr id="8" name="Picture 2" descr="Image result for fractions">
            <a:extLst>
              <a:ext uri="{FF2B5EF4-FFF2-40B4-BE49-F238E27FC236}">
                <a16:creationId xmlns:a16="http://schemas.microsoft.com/office/drawing/2014/main" id="{4F0F4A91-5D79-47D5-9EE1-11B1061B2D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53547" y="2875140"/>
            <a:ext cx="7582898" cy="1658759"/>
          </a:xfrm>
          <a:prstGeom prst="rect">
            <a:avLst/>
          </a:prstGeom>
          <a:noFill/>
          <a:ln w="41275">
            <a:solidFill>
              <a:schemeClr val="tx1"/>
            </a:solidFill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68B3C0D-914F-4EF2-89AD-626503B4747F}"/>
              </a:ext>
            </a:extLst>
          </p:cNvPr>
          <p:cNvSpPr/>
          <p:nvPr/>
        </p:nvSpPr>
        <p:spPr>
          <a:xfrm>
            <a:off x="762000" y="1856134"/>
            <a:ext cx="14173200" cy="1136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1" hangingPunct="1">
              <a:lnSpc>
                <a:spcPct val="80000"/>
              </a:lnSpc>
              <a:spcBef>
                <a:spcPct val="20000"/>
              </a:spcBef>
              <a:buFont typeface="Wingdings" panose="05000000000000000000" pitchFamily="2" charset="2"/>
              <a:buChar char=""/>
              <a:defRPr/>
            </a:pPr>
            <a:r>
              <a:rPr lang="en-GB" altLang="en-US" sz="2800" dirty="0">
                <a:latin typeface="Agrandir" panose="020B0604020202020204" charset="0"/>
                <a:ea typeface="Microsoft New Tai Lue" pitchFamily="34" charset="0"/>
                <a:cs typeface="Microsoft New Tai Lue" pitchFamily="34" charset="0"/>
              </a:rPr>
              <a:t>During cooking activities and meal times encourage your child to cut their cake, pizza or sandwich into fractions. Talk about how each slice is 1 of however many parts. </a:t>
            </a:r>
          </a:p>
        </p:txBody>
      </p:sp>
    </p:spTree>
    <p:extLst>
      <p:ext uri="{BB962C8B-B14F-4D97-AF65-F5344CB8AC3E}">
        <p14:creationId xmlns:p14="http://schemas.microsoft.com/office/powerpoint/2010/main" val="1090660487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C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68475" y="9670204"/>
            <a:ext cx="18403007" cy="616796"/>
          </a:xfrm>
          <a:custGeom>
            <a:avLst/>
            <a:gdLst/>
            <a:ahLst/>
            <a:cxnLst/>
            <a:rect l="l" t="t" r="r" b="b"/>
            <a:pathLst>
              <a:path w="18403007" h="616796">
                <a:moveTo>
                  <a:pt x="0" y="0"/>
                </a:moveTo>
                <a:lnTo>
                  <a:pt x="18403007" y="0"/>
                </a:lnTo>
                <a:lnTo>
                  <a:pt x="18403007" y="616796"/>
                </a:lnTo>
                <a:lnTo>
                  <a:pt x="0" y="616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4172" r="-4627" b="-708599"/>
            </a:stretch>
          </a:blipFill>
        </p:spPr>
      </p:sp>
      <p:sp>
        <p:nvSpPr>
          <p:cNvPr id="3" name="Freeform 3"/>
          <p:cNvSpPr/>
          <p:nvPr/>
        </p:nvSpPr>
        <p:spPr>
          <a:xfrm rot="9177406">
            <a:off x="16364739" y="7766541"/>
            <a:ext cx="4236531" cy="978254"/>
          </a:xfrm>
          <a:custGeom>
            <a:avLst/>
            <a:gdLst/>
            <a:ahLst/>
            <a:cxnLst/>
            <a:rect l="l" t="t" r="r" b="b"/>
            <a:pathLst>
              <a:path w="4236531" h="978254">
                <a:moveTo>
                  <a:pt x="0" y="0"/>
                </a:moveTo>
                <a:lnTo>
                  <a:pt x="4236531" y="0"/>
                </a:lnTo>
                <a:lnTo>
                  <a:pt x="4236531" y="978253"/>
                </a:lnTo>
                <a:lnTo>
                  <a:pt x="0" y="97825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62000" y="1204576"/>
            <a:ext cx="14516100" cy="7495682"/>
          </a:xfrm>
          <a:custGeom>
            <a:avLst/>
            <a:gdLst/>
            <a:ahLst/>
            <a:cxnLst/>
            <a:rect l="l" t="t" r="r" b="b"/>
            <a:pathLst>
              <a:path w="12240364" h="7495682">
                <a:moveTo>
                  <a:pt x="0" y="0"/>
                </a:moveTo>
                <a:lnTo>
                  <a:pt x="12240364" y="0"/>
                </a:lnTo>
                <a:lnTo>
                  <a:pt x="12240364" y="7495683"/>
                </a:lnTo>
                <a:lnTo>
                  <a:pt x="0" y="749568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21865"/>
            </a:stretch>
          </a:blipFill>
        </p:spPr>
      </p:sp>
      <p:sp>
        <p:nvSpPr>
          <p:cNvPr id="5" name="Freeform 5"/>
          <p:cNvSpPr/>
          <p:nvPr/>
        </p:nvSpPr>
        <p:spPr>
          <a:xfrm rot="5173745">
            <a:off x="15708372" y="-2458130"/>
            <a:ext cx="3101855" cy="5716983"/>
          </a:xfrm>
          <a:custGeom>
            <a:avLst/>
            <a:gdLst/>
            <a:ahLst/>
            <a:cxnLst/>
            <a:rect l="l" t="t" r="r" b="b"/>
            <a:pathLst>
              <a:path w="3101855" h="5716983">
                <a:moveTo>
                  <a:pt x="0" y="0"/>
                </a:moveTo>
                <a:lnTo>
                  <a:pt x="3101856" y="0"/>
                </a:lnTo>
                <a:lnTo>
                  <a:pt x="3101856" y="5716983"/>
                </a:lnTo>
                <a:lnTo>
                  <a:pt x="0" y="571698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463197" t="-53550"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3733800" y="2476500"/>
            <a:ext cx="11277600" cy="431509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10500"/>
              </a:lnSpc>
              <a:spcBef>
                <a:spcPct val="0"/>
              </a:spcBef>
            </a:pPr>
            <a:r>
              <a:rPr lang="en-US" sz="10500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MATHS IS FUN</a:t>
            </a:r>
            <a:endParaRPr lang="en-US" sz="2800" dirty="0">
              <a:solidFill>
                <a:srgbClr val="1D4031"/>
              </a:solidFill>
              <a:latin typeface="Londrina Solid"/>
              <a:ea typeface="Londrina Solid"/>
              <a:cs typeface="Londrina Solid"/>
              <a:sym typeface="Londrina Solid"/>
            </a:endParaRPr>
          </a:p>
          <a:p>
            <a:pPr marL="0" lvl="0" indent="0" algn="ctr">
              <a:spcBef>
                <a:spcPct val="0"/>
              </a:spcBef>
            </a:pPr>
            <a:r>
              <a:rPr lang="en-US" sz="6600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nrich.maths.org </a:t>
            </a:r>
          </a:p>
          <a:p>
            <a:pPr marL="0" lvl="0" indent="0" algn="ctr">
              <a:spcBef>
                <a:spcPct val="0"/>
              </a:spcBef>
            </a:pPr>
            <a:r>
              <a:rPr lang="en-US" sz="4800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(parents and </a:t>
            </a:r>
            <a:r>
              <a:rPr lang="en-US" sz="4400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teachers</a:t>
            </a:r>
            <a:r>
              <a:rPr lang="en-US" sz="4800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 section)</a:t>
            </a:r>
          </a:p>
          <a:p>
            <a:pPr marL="0" lvl="0" indent="0" algn="ctr">
              <a:lnSpc>
                <a:spcPts val="10500"/>
              </a:lnSpc>
              <a:spcBef>
                <a:spcPct val="0"/>
              </a:spcBef>
            </a:pPr>
            <a:r>
              <a:rPr lang="en-US" sz="6600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1 minute </a:t>
            </a:r>
            <a:r>
              <a:rPr lang="en-US" sz="6600" dirty="0" err="1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Maths</a:t>
            </a:r>
            <a:r>
              <a:rPr lang="en-US" sz="6600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 </a:t>
            </a:r>
            <a:r>
              <a:rPr lang="en-US" sz="4400" dirty="0">
                <a:solidFill>
                  <a:srgbClr val="1D4031"/>
                </a:solidFill>
                <a:latin typeface="Londrina Solid"/>
                <a:ea typeface="Londrina Solid"/>
                <a:cs typeface="Londrina Solid"/>
                <a:sym typeface="Londrina Solid"/>
              </a:rPr>
              <a:t>(white rose)</a:t>
            </a:r>
          </a:p>
        </p:txBody>
      </p:sp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1137</Words>
  <Application>Microsoft Office PowerPoint</Application>
  <PresentationFormat>Custom</PresentationFormat>
  <Paragraphs>149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9" baseType="lpstr">
      <vt:lpstr>Agrandir</vt:lpstr>
      <vt:lpstr>Londrina Solid Heavy</vt:lpstr>
      <vt:lpstr>Calibri</vt:lpstr>
      <vt:lpstr>Londrina Solid</vt:lpstr>
      <vt:lpstr>Wingdings</vt:lpstr>
      <vt:lpstr>Agrandir Bold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Maths</dc:title>
  <dc:creator>Amy Walker</dc:creator>
  <cp:lastModifiedBy>Amy Walker</cp:lastModifiedBy>
  <cp:revision>20</cp:revision>
  <dcterms:created xsi:type="dcterms:W3CDTF">2006-08-16T00:00:00Z</dcterms:created>
  <dcterms:modified xsi:type="dcterms:W3CDTF">2025-09-12T16:00:39Z</dcterms:modified>
  <dc:identifier>DAGyv4cM0kk</dc:identifier>
</cp:coreProperties>
</file>